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sldIdLst>
    <p:sldId id="256" r:id="rId2"/>
    <p:sldId id="257" r:id="rId3"/>
    <p:sldId id="258" r:id="rId4"/>
    <p:sldId id="270" r:id="rId5"/>
    <p:sldId id="259" r:id="rId6"/>
    <p:sldId id="264" r:id="rId7"/>
    <p:sldId id="265" r:id="rId8"/>
    <p:sldId id="261" r:id="rId9"/>
    <p:sldId id="262" r:id="rId10"/>
    <p:sldId id="263" r:id="rId11"/>
    <p:sldId id="260" r:id="rId12"/>
    <p:sldId id="266" r:id="rId13"/>
    <p:sldId id="267" r:id="rId14"/>
    <p:sldId id="269" r:id="rId15"/>
    <p:sldId id="268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C48D04"/>
    <a:srgbClr val="C4B6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3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grpSp>
        <p:nvGrpSpPr>
          <p:cNvPr id="5" name="Группа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 dirty="0"/>
            </a:p>
          </p:txBody>
        </p:sp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 dirty="0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>
                <a:defRPr/>
              </a:pPr>
              <a:endParaRPr lang="en-US" dirty="0"/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BC067BC-145C-4490-9895-5FAEE10C95AA}" type="datetimeFigureOut">
              <a:rPr lang="ru-RU"/>
              <a:pPr>
                <a:defRPr/>
              </a:pPr>
              <a:t>08.12.2022</a:t>
            </a:fld>
            <a:endParaRPr lang="ru-RU" dirty="0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570C794-B7D8-4F9B-831E-6BD5D0893C9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98984-19C1-4A1B-8C1F-49A2A77D9FBF}" type="datetimeFigureOut">
              <a:rPr lang="ru-RU"/>
              <a:pPr>
                <a:defRPr/>
              </a:pPr>
              <a:t>08.12.2022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FA929-404B-4424-B81C-3A9840C0106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5" name="Нашивка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E8CE6DF-425C-4C7B-BD5C-662F572E8174}" type="datetimeFigureOut">
              <a:rPr lang="ru-RU"/>
              <a:pPr>
                <a:defRPr/>
              </a:pPr>
              <a:t>08.12.2022</a:t>
            </a:fld>
            <a:endParaRPr lang="ru-RU" dirty="0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3C51DDB-DE81-488C-B422-7D027BDB4CE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D032068-3BCE-4643-8C62-9B55F6752B64}" type="datetimeFigureOut">
              <a:rPr lang="ru-RU"/>
              <a:pPr>
                <a:defRPr/>
              </a:pPr>
              <a:t>08.12.2022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4EE4FB9-31D5-42D1-AB2D-E428FAC01E8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B595109-88DF-494C-A0E4-0AF34DB736DC}" type="datetimeFigureOut">
              <a:rPr lang="ru-RU"/>
              <a:pPr>
                <a:defRPr/>
              </a:pPr>
              <a:t>08.12.2022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8F89689-AE7C-4F79-BE00-5DD0122F414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97DDB80-40CF-4028-A517-8011801471FE}" type="datetimeFigureOut">
              <a:rPr lang="ru-RU"/>
              <a:pPr>
                <a:defRPr/>
              </a:pPr>
              <a:t>08.12.2022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1AEC1AE-6EFE-4468-A237-3DB8016FE7C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22038-C6F8-4A27-8E7D-68BF2A156C38}" type="datetimeFigureOut">
              <a:rPr lang="ru-RU"/>
              <a:pPr>
                <a:defRPr/>
              </a:pPr>
              <a:t>08.12.2022</a:t>
            </a:fld>
            <a:endParaRPr lang="ru-RU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7A8B4-D33C-40F6-806E-E08AE671BF5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AAF17AB-7B69-4FA5-89BA-64BFBDAAAB04}" type="datetimeFigureOut">
              <a:rPr lang="ru-RU"/>
              <a:pPr>
                <a:defRPr/>
              </a:pPr>
              <a:t>08.12.2022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16C2E6-3A6B-4632-A931-1379C2489F6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6" name="Полилиния 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7" name="Прямоугольный треугольник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0" name="Нашивка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FAC74F1-813B-447F-8B75-30AE78605E05}" type="datetimeFigureOut">
              <a:rPr lang="ru-RU"/>
              <a:pPr>
                <a:defRPr/>
              </a:pPr>
              <a:t>08.12.2022</a:t>
            </a:fld>
            <a:endParaRPr lang="ru-RU" dirty="0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4FDE8C4-1C82-49CD-B470-F6DBD86D34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694C8-C6BE-40CB-B687-A7AD59747672}" type="datetimeFigureOut">
              <a:rPr lang="ru-RU"/>
              <a:pPr>
                <a:defRPr/>
              </a:pPr>
              <a:t>08.12.2022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D7974-ECD8-4A23-9AA3-808507A8B45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F889B-4594-434A-BDA2-357E3DE5BC0A}" type="datetimeFigureOut">
              <a:rPr lang="ru-RU"/>
              <a:pPr>
                <a:defRPr/>
              </a:pPr>
              <a:t>08.12.2022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FB524-8CD9-4D73-A4F3-49A800BA653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1A4BA59-0A98-4A50-B253-C9DE4D3AB295}" type="datetimeFigureOut">
              <a:rPr lang="ru-RU"/>
              <a:pPr>
                <a:defRPr/>
              </a:pPr>
              <a:t>08.12.2022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2737FA0-23BA-4CEE-9F77-9D2158EDCF1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37" r:id="rId2"/>
    <p:sldLayoutId id="2147483742" r:id="rId3"/>
    <p:sldLayoutId id="2147483743" r:id="rId4"/>
    <p:sldLayoutId id="2147483744" r:id="rId5"/>
    <p:sldLayoutId id="2147483745" r:id="rId6"/>
    <p:sldLayoutId id="2147483738" r:id="rId7"/>
    <p:sldLayoutId id="2147483746" r:id="rId8"/>
    <p:sldLayoutId id="2147483747" r:id="rId9"/>
    <p:sldLayoutId id="2147483739" r:id="rId10"/>
    <p:sldLayoutId id="214748374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1%D0%B5%D0%B2%D0%B0%D1%81%D1%82%D1%8C%D1%8F%D0%BD%D0%BE%D0%B2,_%D0%9F%D1%91%D1%82%D1%80_%D0%98%D0%B2%D0%B0%D0%BD%D0%BE%D0%B2%D0%B8%D1%87" TargetMode="External"/><Relationship Id="rId2" Type="http://schemas.openxmlformats.org/officeDocument/2006/relationships/hyperlink" Target="https://ru.wikipedia.org/wiki/%D0%93%D1%80%D0%B8%D0%B3%D0%BE%D1%80%D0%BE%D0%B2%D0%B8%D1%87,_%D0%92%D0%B8%D0%BA%D1%82%D0%BE%D1%80_%D0%98%D0%B2%D0%B0%D0%BD%D0%BE%D0%B2%D0%B8%D1%87_(%D1%84%D0%B8%D0%BB%D0%BE%D0%BB%D0%BE%D0%B3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0%D0%BE%D1%81%D1%81%D0%B8%D0%B9%D1%81%D0%BA%D0%B0%D1%8F_%D0%BD%D0%B0%D1%86%D0%B8%D0%BE%D0%BD%D0%B0%D0%BB%D1%8C%D0%BD%D0%B0%D1%8F_%D0%B1%D0%B8%D0%B1%D0%BB%D0%B8%D0%BE%D1%82%D0%B5%D0%BA%D0%B0" TargetMode="External"/><Relationship Id="rId5" Type="http://schemas.openxmlformats.org/officeDocument/2006/relationships/hyperlink" Target="https://ru.wikipedia.org/wiki/%D0%A1%D0%B0%D0%BD%D0%BA%D1%82-%D0%9F%D0%B5%D1%82%D0%B5%D1%80%D0%B1%D1%83%D1%80%D0%B3" TargetMode="External"/><Relationship Id="rId4" Type="http://schemas.openxmlformats.org/officeDocument/2006/relationships/hyperlink" Target="https://ru.wikipedia.org/wiki/%D0%90%D0%BB%D0%B5%D0%BA%D1%81%D0%B0%D0%BD%D0%B4%D1%80_II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latin typeface="Impact" pitchFamily="34" charset="0"/>
              </a:rPr>
              <a:t>Глаголица</a:t>
            </a:r>
            <a:endParaRPr lang="ru-RU" dirty="0">
              <a:latin typeface="Impact" pitchFamily="34" charset="0"/>
            </a:endParaRPr>
          </a:p>
        </p:txBody>
      </p:sp>
      <p:sp>
        <p:nvSpPr>
          <p:cNvPr id="921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 eaLnBrk="1" hangingPunct="1">
              <a:buFont typeface="Wingdings 2" pitchFamily="18" charset="2"/>
              <a:buNone/>
            </a:pPr>
            <a:r>
              <a:rPr lang="ru-RU" smtClean="0"/>
              <a:t>Потерянная азбука славян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5044206"/>
          </a:xfrm>
        </p:spPr>
        <p:txBody>
          <a:bodyPr/>
          <a:lstStyle/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Создатель: Кирилл и </a:t>
            </a:r>
            <a:r>
              <a:rPr lang="ru-RU" sz="2000" dirty="0" err="1" smtClean="0"/>
              <a:t>Мефодий</a:t>
            </a:r>
            <a:r>
              <a:rPr lang="ru-RU" sz="2000" dirty="0" smtClean="0"/>
              <a:t>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Дата создания: 9 век нашей эры.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Знаков: 41 (изначально 42).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Направление письма: слева направо.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Тип письма: </a:t>
            </a:r>
            <a:r>
              <a:rPr lang="ru-RU" sz="2000" dirty="0" err="1" smtClean="0"/>
              <a:t>консонантно-вокалическое</a:t>
            </a:r>
            <a:r>
              <a:rPr lang="ru-RU" sz="2000" dirty="0" smtClean="0"/>
              <a:t> письмо.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Дата исчезновения: 10 век нашей эры.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Предполагаемая продолжительность использования: 70-100 лет.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В наше время глаголица используется в некоторых деревнях Хорватии.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Цель создания: перевод богослужебных текстов на русский язык.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Числа в глаголице записываются буквами.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Описание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Содержимое 3" descr="глаг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550" y="1341438"/>
            <a:ext cx="7056438" cy="488156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Буквы глаголицы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глаг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700808"/>
            <a:ext cx="3270892" cy="489654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Буква «АЗ» и изображение Кирилла и </a:t>
            </a:r>
            <a:r>
              <a:rPr lang="ru-RU" dirty="0" err="1" smtClean="0"/>
              <a:t>Мефодия</a:t>
            </a:r>
            <a:endParaRPr lang="ru-RU" dirty="0"/>
          </a:p>
        </p:txBody>
      </p:sp>
      <p:pic>
        <p:nvPicPr>
          <p:cNvPr id="5" name="Рисунок 4" descr="глаг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1700808"/>
            <a:ext cx="3096344" cy="4930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глаг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412776"/>
            <a:ext cx="7272808" cy="4896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«Палимпсест»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Содержимое 3" descr="глаг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628775"/>
            <a:ext cx="3708400" cy="4572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«Киевские листки»</a:t>
            </a:r>
            <a:endParaRPr lang="ru-RU" dirty="0"/>
          </a:p>
        </p:txBody>
      </p:sp>
      <p:pic>
        <p:nvPicPr>
          <p:cNvPr id="16388" name="Рисунок 4" descr="глаг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1484313"/>
            <a:ext cx="3302000" cy="461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Содержимое 3" descr="глаг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90663" y="1481138"/>
            <a:ext cx="6162675" cy="452596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8836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«Киевские глаголические листки»(копия) и писала.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Именно по ним обычно даются типовые начертания глаголических букв.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Самые древние </a:t>
            </a:r>
            <a:r>
              <a:rPr lang="ru-RU" dirty="0" smtClean="0"/>
              <a:t>из дошедших до нас старославянских глаголических рукописей.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Рукопись обнаружена, вероятно, начальником Русской духовной миссии в Иерусалиме архимандритом </a:t>
            </a:r>
            <a:r>
              <a:rPr lang="ru-RU" dirty="0" smtClean="0">
                <a:solidFill>
                  <a:srgbClr val="C48D04"/>
                </a:solidFill>
              </a:rPr>
              <a:t>Антонином (Капустиным)</a:t>
            </a:r>
            <a:r>
              <a:rPr lang="ru-RU" dirty="0" smtClean="0">
                <a:solidFill>
                  <a:srgbClr val="7030A0"/>
                </a:solidFill>
              </a:rPr>
              <a:t> </a:t>
            </a:r>
            <a:r>
              <a:rPr lang="ru-RU" dirty="0" smtClean="0"/>
              <a:t>во время пребывания его в монастыре Св. Екатерины на горе Синай в 1870 году; в 1872 году. Ныне рукопись хранится в Национальной библиотеке Украины в Киеве.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«Киевские листки»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z="2000" b="1" smtClean="0"/>
              <a:t>«Зографское Евангелие»</a:t>
            </a:r>
            <a:r>
              <a:rPr lang="ru-RU" sz="2000" smtClean="0"/>
              <a:t> или </a:t>
            </a:r>
            <a:r>
              <a:rPr lang="ru-RU" sz="2000" b="1" smtClean="0"/>
              <a:t>Зографское Четвероевангелие</a:t>
            </a:r>
            <a:r>
              <a:rPr lang="ru-RU" sz="2000" smtClean="0"/>
              <a:t> (латинское название — </a:t>
            </a:r>
            <a:r>
              <a:rPr lang="ru-RU" sz="2000" b="1" smtClean="0"/>
              <a:t>Codex Zographensis</a:t>
            </a:r>
            <a:r>
              <a:rPr lang="ru-RU" sz="2000" smtClean="0"/>
              <a:t>) — неполная глаголическая рукопись четвероевангелия, памятник старославянского языка конца X или начала XI в.</a:t>
            </a:r>
          </a:p>
          <a:p>
            <a:pPr eaLnBrk="1" hangingPunct="1"/>
            <a:r>
              <a:rPr lang="ru-RU" sz="2000" smtClean="0"/>
              <a:t>Рукопись найдена в 1843 году. В 1844 году с ней ознакомился </a:t>
            </a:r>
            <a:r>
              <a:rPr lang="ru-RU" sz="2000" smtClean="0">
                <a:hlinkClick r:id="rId2" tooltip="Григорович, Виктор Иванович (филолог)"/>
              </a:rPr>
              <a:t>В. И. Григорович</a:t>
            </a:r>
            <a:r>
              <a:rPr lang="ru-RU" sz="2000" smtClean="0"/>
              <a:t>, а в 1857 её сфотографировал </a:t>
            </a:r>
            <a:r>
              <a:rPr lang="ru-RU" sz="2000" smtClean="0">
                <a:hlinkClick r:id="rId3" tooltip="Севастьянов, Пётр Иванович"/>
              </a:rPr>
              <a:t>П. И. Севастьянов</a:t>
            </a:r>
            <a:r>
              <a:rPr lang="ru-RU" sz="2000" smtClean="0"/>
              <a:t>. В 1860 году монастырь подарил рукопись </a:t>
            </a:r>
            <a:r>
              <a:rPr lang="ru-RU" sz="2000" smtClean="0">
                <a:hlinkClick r:id="rId4" tooltip="Александр II"/>
              </a:rPr>
              <a:t>Александру II</a:t>
            </a:r>
            <a:r>
              <a:rPr lang="ru-RU" sz="2000" smtClean="0"/>
              <a:t>, который передал её в Публичную библиотеку в </a:t>
            </a:r>
            <a:r>
              <a:rPr lang="ru-RU" sz="2000" smtClean="0">
                <a:hlinkClick r:id="rId5" tooltip="Санкт-Петербург"/>
              </a:rPr>
              <a:t>Санкт-Петербурге</a:t>
            </a:r>
            <a:r>
              <a:rPr lang="ru-RU" sz="2000" smtClean="0"/>
              <a:t> (ныне </a:t>
            </a:r>
            <a:r>
              <a:rPr lang="ru-RU" sz="2000" smtClean="0">
                <a:hlinkClick r:id="rId6" tooltip="Российская национальная библиотека"/>
              </a:rPr>
              <a:t>Российская национальная библиотека</a:t>
            </a:r>
            <a:r>
              <a:rPr lang="ru-RU" sz="2000" smtClean="0"/>
              <a:t>), где она с тех пор и хранится (под шифром </a:t>
            </a:r>
            <a:r>
              <a:rPr lang="ru-RU" sz="2000" b="1" smtClean="0"/>
              <a:t>Глаг. 1</a:t>
            </a:r>
            <a:r>
              <a:rPr lang="ru-RU" sz="2000" smtClean="0"/>
              <a:t>). </a:t>
            </a:r>
          </a:p>
          <a:p>
            <a:pPr eaLnBrk="1" hangingPunct="1"/>
            <a:r>
              <a:rPr lang="ru-RU" sz="2000" smtClean="0"/>
              <a:t>Является копией, сделанной в Македонии с более древнего оригинала.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«Зографское Евангелие»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Содержимое 3" descr="глаг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1201738"/>
            <a:ext cx="7561263" cy="5449887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Глаголические буквы и буквы кириллицы.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Содержимое 3" descr="глаг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33413" y="1773238"/>
            <a:ext cx="7796212" cy="403225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«Башчанская плита»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73650"/>
          </a:xfrm>
        </p:spPr>
        <p:txBody>
          <a:bodyPr/>
          <a:lstStyle/>
          <a:p>
            <a:pPr eaLnBrk="1" hangingPunct="1"/>
            <a:r>
              <a:rPr lang="ru-RU" sz="1800" smtClean="0"/>
              <a:t>Во имя Отца и Сына и Святого Духа, я</a:t>
            </a:r>
          </a:p>
          <a:p>
            <a:pPr eaLnBrk="1" hangingPunct="1"/>
            <a:r>
              <a:rPr lang="ru-RU" sz="1800" smtClean="0"/>
              <a:t>аббат Држиха, написал это о земле, которую</a:t>
            </a:r>
          </a:p>
          <a:p>
            <a:pPr eaLnBrk="1" hangingPunct="1"/>
            <a:r>
              <a:rPr lang="ru-RU" sz="1800" smtClean="0"/>
              <a:t>дал Звонимир, хорватский король, в</a:t>
            </a:r>
          </a:p>
          <a:p>
            <a:pPr eaLnBrk="1" hangingPunct="1"/>
            <a:r>
              <a:rPr lang="ru-RU" sz="1800" smtClean="0"/>
              <a:t>его дни Святой Луции. И свидете-</a:t>
            </a:r>
          </a:p>
          <a:p>
            <a:pPr eaLnBrk="1" hangingPunct="1"/>
            <a:r>
              <a:rPr lang="ru-RU" sz="1800" smtClean="0"/>
              <a:t>ли [были] жупан Десимир в Крбаве, Мартин в Ли-</a:t>
            </a:r>
          </a:p>
          <a:p>
            <a:pPr eaLnBrk="1" hangingPunct="1"/>
            <a:r>
              <a:rPr lang="ru-RU" sz="1800" smtClean="0"/>
              <a:t>ке, Пирибинег в Винодоле и Яков на о-</a:t>
            </a:r>
          </a:p>
          <a:p>
            <a:pPr eaLnBrk="1" hangingPunct="1"/>
            <a:r>
              <a:rPr lang="ru-RU" sz="1800" smtClean="0"/>
              <a:t>строве. Кто будет отрицать это, да проклянёт его и Бог и 12 апостолов и 4 е-</a:t>
            </a:r>
          </a:p>
          <a:p>
            <a:pPr eaLnBrk="1" hangingPunct="1"/>
            <a:r>
              <a:rPr lang="ru-RU" sz="1800" smtClean="0"/>
              <a:t>вангелиста и Святая Луция. Аминь. Кто бы ни жил здесь</a:t>
            </a:r>
          </a:p>
          <a:p>
            <a:pPr eaLnBrk="1" hangingPunct="1"/>
            <a:r>
              <a:rPr lang="ru-RU" sz="1800" smtClean="0"/>
              <a:t>моли за них Бога. Я, аббат Добровит, пос-</a:t>
            </a:r>
          </a:p>
          <a:p>
            <a:pPr eaLnBrk="1" hangingPunct="1"/>
            <a:r>
              <a:rPr lang="ru-RU" sz="1800" smtClean="0"/>
              <a:t>троил эту церковь с девя-</a:t>
            </a:r>
          </a:p>
          <a:p>
            <a:pPr eaLnBrk="1" hangingPunct="1"/>
            <a:r>
              <a:rPr lang="ru-RU" sz="1800" smtClean="0"/>
              <a:t>тью братьями в дни князя Космата, который вла-</a:t>
            </a:r>
          </a:p>
          <a:p>
            <a:pPr eaLnBrk="1" hangingPunct="1"/>
            <a:r>
              <a:rPr lang="ru-RU" sz="1800" smtClean="0"/>
              <a:t>дел всем краем. И в те дни Ни-</a:t>
            </a:r>
          </a:p>
          <a:p>
            <a:pPr eaLnBrk="1" hangingPunct="1"/>
            <a:r>
              <a:rPr lang="ru-RU" sz="1800" smtClean="0"/>
              <a:t>колай из Оточаца соединился со Святой Луцией.</a:t>
            </a:r>
          </a:p>
          <a:p>
            <a:pPr eaLnBrk="1" hangingPunct="1"/>
            <a:endParaRPr lang="ru-RU" sz="180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Текст «Башчанской плиты»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Содержимое 3" descr="глаг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1916113"/>
            <a:ext cx="2827337" cy="452596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Надпись в соборе в Загребе и «тайнопись глаголицей»</a:t>
            </a:r>
            <a:endParaRPr lang="ru-RU" dirty="0"/>
          </a:p>
        </p:txBody>
      </p:sp>
      <p:pic>
        <p:nvPicPr>
          <p:cNvPr id="20484" name="Рисунок 4" descr="глаг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1773238"/>
            <a:ext cx="3067050" cy="446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b="1" i="1" smtClean="0"/>
              <a:t>Глаголица  </a:t>
            </a:r>
            <a:r>
              <a:rPr lang="ru-RU" b="1" smtClean="0"/>
              <a:t>была вытеснена </a:t>
            </a:r>
            <a:r>
              <a:rPr lang="ru-RU" b="1" i="1" smtClean="0"/>
              <a:t>кириллицей  </a:t>
            </a:r>
            <a:r>
              <a:rPr lang="ru-RU" b="1" smtClean="0"/>
              <a:t>из-за сложности в написании, большая часть букв </a:t>
            </a:r>
            <a:r>
              <a:rPr lang="ru-RU" b="1" i="1" smtClean="0"/>
              <a:t>глаголицы </a:t>
            </a:r>
            <a:r>
              <a:rPr lang="ru-RU" b="1" smtClean="0"/>
              <a:t>скорее рисовались, чем писались.</a:t>
            </a:r>
          </a:p>
          <a:p>
            <a:pPr eaLnBrk="1" hangingPunct="1"/>
            <a:r>
              <a:rPr lang="ru-RU" b="1" smtClean="0"/>
              <a:t> В </a:t>
            </a:r>
            <a:r>
              <a:rPr lang="ru-RU" b="1" i="1" smtClean="0"/>
              <a:t>глаголице</a:t>
            </a:r>
            <a:r>
              <a:rPr lang="ru-RU" b="1" smtClean="0"/>
              <a:t> не было букв для записи звуков «Ё», «Я» и «Э». «Э» записывался той же буквой, что и «Е». «Ё» не записывался никак. «Я» записывался вариантом буквы «Аз».</a:t>
            </a:r>
            <a:endParaRPr lang="ru-RU" b="1" i="1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Почему глаголица была вытеснена?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Глаголица была создана первой, раньше кириллицы.</a:t>
            </a:r>
          </a:p>
          <a:p>
            <a:pPr eaLnBrk="1" hangingPunct="1"/>
            <a:r>
              <a:rPr lang="ru-RU" smtClean="0"/>
              <a:t>Глаголица была вытеснена кириллицей из-за сложности в начертании.</a:t>
            </a:r>
          </a:p>
          <a:p>
            <a:pPr eaLnBrk="1" hangingPunct="1"/>
            <a:r>
              <a:rPr lang="ru-RU" smtClean="0"/>
              <a:t>Глаголицей до сих пор пользуются в деревнях Хорватии.</a:t>
            </a:r>
          </a:p>
          <a:p>
            <a:pPr eaLnBrk="1" hangingPunct="1"/>
            <a:r>
              <a:rPr lang="ru-RU" smtClean="0"/>
              <a:t>В наше время есть сообщества занимающиеся возрождением глаголицы, одно из них – группа «Русская Глаголица» в социальной сети ВКонтакте.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dirty="0" smtClean="0"/>
              <a:t>Итоги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212</TotalTime>
  <Words>464</Words>
  <Application>Microsoft Office PowerPoint</Application>
  <PresentationFormat>Экран (4:3)</PresentationFormat>
  <Paragraphs>51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Открытая</vt:lpstr>
      <vt:lpstr>Глаголица</vt:lpstr>
      <vt:lpstr>Описание</vt:lpstr>
      <vt:lpstr>Буквы глаголицы</vt:lpstr>
      <vt:lpstr>Буква «АЗ» и изображение Кирилла и Мефодия</vt:lpstr>
      <vt:lpstr>«Палимпсест»</vt:lpstr>
      <vt:lpstr>«Киевские листки»</vt:lpstr>
      <vt:lpstr>«Киевские глаголические листки»(копия) и писала.</vt:lpstr>
      <vt:lpstr>«Киевские листки»</vt:lpstr>
      <vt:lpstr>«Зографское Евангелие»</vt:lpstr>
      <vt:lpstr>Глаголические буквы и буквы кириллицы.</vt:lpstr>
      <vt:lpstr>«Башчанская плита»</vt:lpstr>
      <vt:lpstr>Текст «Башчанской плиты»</vt:lpstr>
      <vt:lpstr>Надпись в соборе в Загребе и «тайнопись глаголицей»</vt:lpstr>
      <vt:lpstr>Почему глаголица была вытеснена?</vt:lpstr>
      <vt:lpstr>Итоги</vt:lpstr>
    </vt:vector>
  </TitlesOfParts>
  <Company>SPecialiST RePack &amp; SanBuild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Глаголица</dc:title>
  <dc:creator>admin</dc:creator>
  <cp:lastModifiedBy>admin</cp:lastModifiedBy>
  <cp:revision>23</cp:revision>
  <dcterms:created xsi:type="dcterms:W3CDTF">2022-12-06T17:20:57Z</dcterms:created>
  <dcterms:modified xsi:type="dcterms:W3CDTF">2022-12-08T15:57:11Z</dcterms:modified>
</cp:coreProperties>
</file>