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71" r:id="rId6"/>
    <p:sldId id="263" r:id="rId7"/>
    <p:sldId id="265" r:id="rId8"/>
    <p:sldId id="266" r:id="rId9"/>
    <p:sldId id="267" r:id="rId10"/>
    <p:sldId id="268" r:id="rId11"/>
    <p:sldId id="269" r:id="rId12"/>
    <p:sldId id="27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5BFF71"/>
    <a:srgbClr val="FFFFFF"/>
    <a:srgbClr val="D2DEEF"/>
    <a:srgbClr val="D6E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BAA7A1-8BA3-4EFE-B3CA-6CEBC00B709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BF44F1-4E42-4230-AC08-D54C08541670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Специфика военной службы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CB792D-2A65-4CB6-9DC9-A9BBFAF5FB7B}" type="parTrans" cxnId="{4834AAD0-EBE5-4054-9D12-7F8079CC452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922A70-5749-4F50-B456-269176DF9D78}" type="sibTrans" cxnId="{4834AAD0-EBE5-4054-9D12-7F8079CC452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64C735-8B69-4049-A631-1BD198AE4083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военная профессия требует отличительных качеств личности, включая высокий уровень дисциплины, устойчивость к стрессу, лидерские навыки и готовность к ответственности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D177F9-4838-46FE-BF0B-8E0565079795}" type="parTrans" cxnId="{DD3E46E6-2557-455C-9546-E030DC58034D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99367C-5CDB-4BA1-A152-3753E6020E9E}" type="sibTrans" cxnId="{DD3E46E6-2557-455C-9546-E030DC58034D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81270F-5B7F-42FC-94A3-8C5FB328D1A5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Влияние обучения на идентичность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9C0324-30F0-4A1C-85F4-08FD81CB53AB}" type="parTrans" cxnId="{FF860B01-CC42-41F5-ADEF-CC8BD7E9583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74EAAA-266F-49F5-B758-47D74455E54C}" type="sibTrans" cxnId="{FF860B01-CC42-41F5-ADEF-CC8BD7E9583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407B016-3130-45DB-A186-691D364D9750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анализ психологических особенностей формирования профессиональной идентичности курсантов важен для понимания влияния учебной среды и специфики обучения на формирование личности будущих офицеров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F7E864-DD6A-4BC6-828D-58F50366EBEA}" type="parTrans" cxnId="{A3B4F5F7-FFC6-4E6F-B352-179D008ACD4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5871B06-34C5-40D5-BA6B-959F176052A2}" type="sibTrans" cxnId="{A3B4F5F7-FFC6-4E6F-B352-179D008ACD4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61966BE-5492-48AF-B36C-231496D73F32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СВО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26DBD83-0934-44F6-B8A3-C9AD93E2D204}" type="parTrans" cxnId="{07E0A962-6FC9-428B-99C0-BCAEEBAD63D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0FDDFF-F6C9-42CD-A9F3-CE1F1E698EFB}" type="sibTrans" cxnId="{07E0A962-6FC9-428B-99C0-BCAEEBAD63D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1EABF1-56CC-4AEE-9AAB-6D5A81F7EBAE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Социальная значимость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22D9D4-A618-4CF9-832E-FEE029A00BED}" type="parTrans" cxnId="{4AB87ECC-70F6-41A5-BCC5-079F5CCFF92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1E7842-CCAA-4230-8196-701E4CE761C3}" type="sibTrans" cxnId="{4AB87ECC-70F6-41A5-BCC5-079F5CCFF92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136FE9-DFB1-4DD8-9379-DADBF9B27AE2}">
      <dgm:prSet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офицеры играют важную роль в обеспечении национальной безопасности и защите государственных интересов. Понимание психологических особенностей формирования их идентичности поможет улучшить процессы подготовки и обеспечить эффективное выполнение профессиональных обязанностей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0CE911-1577-4696-B696-B11D81DF1A48}" type="parTrans" cxnId="{50ED9B96-1C0B-4AB5-9396-1DD6EC02EAA8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655E12-EEED-418A-ABA7-A9F5477ED42D}" type="sibTrans" cxnId="{50ED9B96-1C0B-4AB5-9396-1DD6EC02EAA8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13A386-E358-4E6F-A67F-391AE816AC91}">
      <dgm:prSet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Профессиональная идентичность оказывает влияние на эффективность действий военнослужащих в условиях специальной военной операции 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F7479E0-7E70-413D-902B-B12B3CA31173}" type="parTrans" cxnId="{6739E935-DF19-4F06-AAF0-460096DBA87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701BF4-9925-4C42-AEAF-4ABD5DA3C220}" type="sibTrans" cxnId="{6739E935-DF19-4F06-AAF0-460096DBA87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1CE82D-8A10-494E-BEC3-7D9469F30998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mtClean="0">
              <a:latin typeface="Arial" panose="020B0604020202020204" pitchFamily="34" charset="0"/>
              <a:cs typeface="Arial" panose="020B0604020202020204" pitchFamily="34" charset="0"/>
            </a:rPr>
            <a:t>Сокращение сроков обучения в условиях военного времени</a:t>
          </a:r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61A6B9-D052-4E0E-8A7A-3411F48811DB}" type="parTrans" cxnId="{6AA88755-69C0-4D93-B8AC-592E05507C7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3F9ED3-0CBE-4DFC-93EF-5FCD4702B045}" type="sibTrans" cxnId="{6AA88755-69C0-4D93-B8AC-592E05507C7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753E62-0F3F-4249-B307-48AAA8B93B13}" type="pres">
      <dgm:prSet presAssocID="{43BAA7A1-8BA3-4EFE-B3CA-6CEBC00B7094}" presName="linear" presStyleCnt="0">
        <dgm:presLayoutVars>
          <dgm:animLvl val="lvl"/>
          <dgm:resizeHandles val="exact"/>
        </dgm:presLayoutVars>
      </dgm:prSet>
      <dgm:spPr/>
    </dgm:pt>
    <dgm:pt modelId="{9D291353-2C20-4339-B143-D9CC6A8B0885}" type="pres">
      <dgm:prSet presAssocID="{F0BF44F1-4E42-4230-AC08-D54C0854167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6840F1-A688-447A-BBE4-9A4A131D387A}" type="pres">
      <dgm:prSet presAssocID="{F0BF44F1-4E42-4230-AC08-D54C08541670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5F2FDC-5B7F-4BEA-AE1B-937DFDB3F833}" type="pres">
      <dgm:prSet presAssocID="{F381270F-5B7F-42FC-94A3-8C5FB328D1A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6A1A1-2CD8-49EB-AF3C-4C1C541C0A9A}" type="pres">
      <dgm:prSet presAssocID="{F381270F-5B7F-42FC-94A3-8C5FB328D1A5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EC8B74-35B0-4873-8042-8D655E42D3A0}" type="pres">
      <dgm:prSet presAssocID="{191EABF1-56CC-4AEE-9AAB-6D5A81F7EBA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B62138-1415-4472-9B8B-AC5FA3AA74E3}" type="pres">
      <dgm:prSet presAssocID="{191EABF1-56CC-4AEE-9AAB-6D5A81F7EBAE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4A28D8-6AAB-4E14-853E-EA1D53C69275}" type="pres">
      <dgm:prSet presAssocID="{D61966BE-5492-48AF-B36C-231496D73F3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FDA2E-732F-4025-86F6-635C7EBDDBC1}" type="pres">
      <dgm:prSet presAssocID="{D61966BE-5492-48AF-B36C-231496D73F32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EFB09-FA8D-4320-B5FE-092D76DF0BBF}" type="pres">
      <dgm:prSet presAssocID="{C11CE82D-8A10-494E-BEC3-7D9469F30998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ED2A2884-5B4C-46CA-8F39-D18E76333F4F}" type="presOf" srcId="{191EABF1-56CC-4AEE-9AAB-6D5A81F7EBAE}" destId="{47EC8B74-35B0-4873-8042-8D655E42D3A0}" srcOrd="0" destOrd="0" presId="urn:microsoft.com/office/officeart/2005/8/layout/vList2"/>
    <dgm:cxn modelId="{89445201-9BA4-418C-958B-8C50F1C7B306}" type="presOf" srcId="{E407B016-3130-45DB-A186-691D364D9750}" destId="{DE16A1A1-2CD8-49EB-AF3C-4C1C541C0A9A}" srcOrd="0" destOrd="0" presId="urn:microsoft.com/office/officeart/2005/8/layout/vList2"/>
    <dgm:cxn modelId="{41F4DE4F-51C8-4A98-B314-39AADD3101DC}" type="presOf" srcId="{BA13A386-E358-4E6F-A67F-391AE816AC91}" destId="{735FDA2E-732F-4025-86F6-635C7EBDDBC1}" srcOrd="0" destOrd="0" presId="urn:microsoft.com/office/officeart/2005/8/layout/vList2"/>
    <dgm:cxn modelId="{4AB87ECC-70F6-41A5-BCC5-079F5CCFF927}" srcId="{43BAA7A1-8BA3-4EFE-B3CA-6CEBC00B7094}" destId="{191EABF1-56CC-4AEE-9AAB-6D5A81F7EBAE}" srcOrd="2" destOrd="0" parTransId="{1822D9D4-A618-4CF9-832E-FEE029A00BED}" sibTransId="{C51E7842-CCAA-4230-8196-701E4CE761C3}"/>
    <dgm:cxn modelId="{4834AAD0-EBE5-4054-9D12-7F8079CC4525}" srcId="{43BAA7A1-8BA3-4EFE-B3CA-6CEBC00B7094}" destId="{F0BF44F1-4E42-4230-AC08-D54C08541670}" srcOrd="0" destOrd="0" parTransId="{40CB792D-2A65-4CB6-9DC9-A9BBFAF5FB7B}" sibTransId="{06922A70-5749-4F50-B456-269176DF9D78}"/>
    <dgm:cxn modelId="{F8586F16-4794-4AC8-888D-795FDCA27CB0}" type="presOf" srcId="{D61966BE-5492-48AF-B36C-231496D73F32}" destId="{FA4A28D8-6AAB-4E14-853E-EA1D53C69275}" srcOrd="0" destOrd="0" presId="urn:microsoft.com/office/officeart/2005/8/layout/vList2"/>
    <dgm:cxn modelId="{50ED9B96-1C0B-4AB5-9396-1DD6EC02EAA8}" srcId="{191EABF1-56CC-4AEE-9AAB-6D5A81F7EBAE}" destId="{0A136FE9-DFB1-4DD8-9379-DADBF9B27AE2}" srcOrd="0" destOrd="0" parTransId="{8E0CE911-1577-4696-B696-B11D81DF1A48}" sibTransId="{03655E12-EEED-418A-ABA7-A9F5477ED42D}"/>
    <dgm:cxn modelId="{112005FD-0085-405B-B71E-B816B1CD8B91}" type="presOf" srcId="{0A136FE9-DFB1-4DD8-9379-DADBF9B27AE2}" destId="{B4B62138-1415-4472-9B8B-AC5FA3AA74E3}" srcOrd="0" destOrd="0" presId="urn:microsoft.com/office/officeart/2005/8/layout/vList2"/>
    <dgm:cxn modelId="{159F228A-AAD5-40C5-908A-F9BBB9D69335}" type="presOf" srcId="{F0BF44F1-4E42-4230-AC08-D54C08541670}" destId="{9D291353-2C20-4339-B143-D9CC6A8B0885}" srcOrd="0" destOrd="0" presId="urn:microsoft.com/office/officeart/2005/8/layout/vList2"/>
    <dgm:cxn modelId="{FF860B01-CC42-41F5-ADEF-CC8BD7E95836}" srcId="{43BAA7A1-8BA3-4EFE-B3CA-6CEBC00B7094}" destId="{F381270F-5B7F-42FC-94A3-8C5FB328D1A5}" srcOrd="1" destOrd="0" parTransId="{719C0324-30F0-4A1C-85F4-08FD81CB53AB}" sibTransId="{2274EAAA-266F-49F5-B758-47D74455E54C}"/>
    <dgm:cxn modelId="{6739E935-DF19-4F06-AAF0-460096DBA874}" srcId="{D61966BE-5492-48AF-B36C-231496D73F32}" destId="{BA13A386-E358-4E6F-A67F-391AE816AC91}" srcOrd="0" destOrd="0" parTransId="{6F7479E0-7E70-413D-902B-B12B3CA31173}" sibTransId="{41701BF4-9925-4C42-AEAF-4ABD5DA3C220}"/>
    <dgm:cxn modelId="{6AA88755-69C0-4D93-B8AC-592E05507C7A}" srcId="{43BAA7A1-8BA3-4EFE-B3CA-6CEBC00B7094}" destId="{C11CE82D-8A10-494E-BEC3-7D9469F30998}" srcOrd="4" destOrd="0" parTransId="{5C61A6B9-D052-4E0E-8A7A-3411F48811DB}" sibTransId="{3F3F9ED3-0CBE-4DFC-93EF-5FCD4702B045}"/>
    <dgm:cxn modelId="{61D3F9F6-CDE3-4950-8988-8181D7E2147B}" type="presOf" srcId="{C11CE82D-8A10-494E-BEC3-7D9469F30998}" destId="{C2DEFB09-FA8D-4320-B5FE-092D76DF0BBF}" srcOrd="0" destOrd="0" presId="urn:microsoft.com/office/officeart/2005/8/layout/vList2"/>
    <dgm:cxn modelId="{DD3E46E6-2557-455C-9546-E030DC58034D}" srcId="{F0BF44F1-4E42-4230-AC08-D54C08541670}" destId="{F264C735-8B69-4049-A631-1BD198AE4083}" srcOrd="0" destOrd="0" parTransId="{2CD177F9-4838-46FE-BF0B-8E0565079795}" sibTransId="{3299367C-5CDB-4BA1-A152-3753E6020E9E}"/>
    <dgm:cxn modelId="{A3B4F5F7-FFC6-4E6F-B352-179D008ACD46}" srcId="{F381270F-5B7F-42FC-94A3-8C5FB328D1A5}" destId="{E407B016-3130-45DB-A186-691D364D9750}" srcOrd="0" destOrd="0" parTransId="{BBF7E864-DD6A-4BC6-828D-58F50366EBEA}" sibTransId="{75871B06-34C5-40D5-BA6B-959F176052A2}"/>
    <dgm:cxn modelId="{1DF1ACA1-ADE6-419F-83C7-90F27D14913E}" type="presOf" srcId="{F264C735-8B69-4049-A631-1BD198AE4083}" destId="{F56840F1-A688-447A-BBE4-9A4A131D387A}" srcOrd="0" destOrd="0" presId="urn:microsoft.com/office/officeart/2005/8/layout/vList2"/>
    <dgm:cxn modelId="{C41C732D-D4B4-4A3C-8BC2-F8DE6B07AB4A}" type="presOf" srcId="{43BAA7A1-8BA3-4EFE-B3CA-6CEBC00B7094}" destId="{67753E62-0F3F-4249-B307-48AAA8B93B13}" srcOrd="0" destOrd="0" presId="urn:microsoft.com/office/officeart/2005/8/layout/vList2"/>
    <dgm:cxn modelId="{D651B71C-7E9E-4EED-8EB2-4F0FA324FD9B}" type="presOf" srcId="{F381270F-5B7F-42FC-94A3-8C5FB328D1A5}" destId="{375F2FDC-5B7F-4BEA-AE1B-937DFDB3F833}" srcOrd="0" destOrd="0" presId="urn:microsoft.com/office/officeart/2005/8/layout/vList2"/>
    <dgm:cxn modelId="{07E0A962-6FC9-428B-99C0-BCAEEBAD63DB}" srcId="{43BAA7A1-8BA3-4EFE-B3CA-6CEBC00B7094}" destId="{D61966BE-5492-48AF-B36C-231496D73F32}" srcOrd="3" destOrd="0" parTransId="{926DBD83-0934-44F6-B8A3-C9AD93E2D204}" sibTransId="{1B0FDDFF-F6C9-42CD-A9F3-CE1F1E698EFB}"/>
    <dgm:cxn modelId="{AC03ECC4-B27F-4AE2-AFCB-AEF56B8C4A90}" type="presParOf" srcId="{67753E62-0F3F-4249-B307-48AAA8B93B13}" destId="{9D291353-2C20-4339-B143-D9CC6A8B0885}" srcOrd="0" destOrd="0" presId="urn:microsoft.com/office/officeart/2005/8/layout/vList2"/>
    <dgm:cxn modelId="{6AD167FE-31DB-4226-9079-F696B2776015}" type="presParOf" srcId="{67753E62-0F3F-4249-B307-48AAA8B93B13}" destId="{F56840F1-A688-447A-BBE4-9A4A131D387A}" srcOrd="1" destOrd="0" presId="urn:microsoft.com/office/officeart/2005/8/layout/vList2"/>
    <dgm:cxn modelId="{FB5CD815-C45B-42A2-B07E-0E5326D3106F}" type="presParOf" srcId="{67753E62-0F3F-4249-B307-48AAA8B93B13}" destId="{375F2FDC-5B7F-4BEA-AE1B-937DFDB3F833}" srcOrd="2" destOrd="0" presId="urn:microsoft.com/office/officeart/2005/8/layout/vList2"/>
    <dgm:cxn modelId="{F7BFCB85-AAE8-41A4-B970-A73EB066A923}" type="presParOf" srcId="{67753E62-0F3F-4249-B307-48AAA8B93B13}" destId="{DE16A1A1-2CD8-49EB-AF3C-4C1C541C0A9A}" srcOrd="3" destOrd="0" presId="urn:microsoft.com/office/officeart/2005/8/layout/vList2"/>
    <dgm:cxn modelId="{3174CCCA-ECC5-471A-971E-FA5BBF918130}" type="presParOf" srcId="{67753E62-0F3F-4249-B307-48AAA8B93B13}" destId="{47EC8B74-35B0-4873-8042-8D655E42D3A0}" srcOrd="4" destOrd="0" presId="urn:microsoft.com/office/officeart/2005/8/layout/vList2"/>
    <dgm:cxn modelId="{0CEC60F2-34D0-4E0F-866D-46A9821ADE98}" type="presParOf" srcId="{67753E62-0F3F-4249-B307-48AAA8B93B13}" destId="{B4B62138-1415-4472-9B8B-AC5FA3AA74E3}" srcOrd="5" destOrd="0" presId="urn:microsoft.com/office/officeart/2005/8/layout/vList2"/>
    <dgm:cxn modelId="{47F82FDE-33A3-47C7-9AB8-E8D6FA494E6C}" type="presParOf" srcId="{67753E62-0F3F-4249-B307-48AAA8B93B13}" destId="{FA4A28D8-6AAB-4E14-853E-EA1D53C69275}" srcOrd="6" destOrd="0" presId="urn:microsoft.com/office/officeart/2005/8/layout/vList2"/>
    <dgm:cxn modelId="{A4D0CB65-CFFA-4FDB-8412-94AB5DB6126D}" type="presParOf" srcId="{67753E62-0F3F-4249-B307-48AAA8B93B13}" destId="{735FDA2E-732F-4025-86F6-635C7EBDDBC1}" srcOrd="7" destOrd="0" presId="urn:microsoft.com/office/officeart/2005/8/layout/vList2"/>
    <dgm:cxn modelId="{03D3794F-3073-4B03-BB79-7508DAC8B870}" type="presParOf" srcId="{67753E62-0F3F-4249-B307-48AAA8B93B13}" destId="{C2DEFB09-FA8D-4320-B5FE-092D76DF0BB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F868B21-6190-4974-8F5A-AD955F17B47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33E7AA-2CF1-4711-AE29-2F44B816F0C0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6. Разработаны рекомендации по усовершенствованию образовательного процесса в целях формирования профессиональной идентичности курсантов. Во-первых, программа развития профессиональной идентичности должна иметь комплексный целенаправленный характер, то есть охватывать все компоненты профессиональной идентичности: когнитивные, эмоционально-ценностные и поведенческие. Во-вторых, рекомендуется использование интерактивных методов обучения (тренинги, ролевые игры, групповые дискуссии, кейсы и проектная деятельность). В-третьих, рекомендуется создание условий для рефлексии (анализа собственного профессионального опыта). В-четвёртых, необходимо взаимодействие с опытными военнослужащими. В-пятых, рекомендуется разработка дифференцированных программ с учётом выбранной специальности, особенностей видов и родов войск.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8ECC6A-9422-46FB-B697-6242C862EA24}" type="parTrans" cxnId="{745EC97F-BFBE-4BC2-BEEE-448FFB86D4C0}">
      <dgm:prSet/>
      <dgm:spPr/>
      <dgm:t>
        <a:bodyPr/>
        <a:lstStyle/>
        <a:p>
          <a:endParaRPr lang="ru-RU"/>
        </a:p>
      </dgm:t>
    </dgm:pt>
    <dgm:pt modelId="{45B68BD1-A966-4253-98BB-7B79D9BA891E}" type="sibTrans" cxnId="{745EC97F-BFBE-4BC2-BEEE-448FFB86D4C0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49DFF7D3-84A0-406C-8BF1-7E3F4ED70CA0}" type="pres">
      <dgm:prSet presAssocID="{FF868B21-6190-4974-8F5A-AD955F17B477}" presName="Name0" presStyleCnt="0">
        <dgm:presLayoutVars>
          <dgm:chMax val="7"/>
          <dgm:chPref val="7"/>
          <dgm:dir/>
        </dgm:presLayoutVars>
      </dgm:prSet>
      <dgm:spPr/>
    </dgm:pt>
    <dgm:pt modelId="{D25CE3A8-1F56-434F-BB21-31AD8045B043}" type="pres">
      <dgm:prSet presAssocID="{FF868B21-6190-4974-8F5A-AD955F17B477}" presName="Name1" presStyleCnt="0"/>
      <dgm:spPr/>
    </dgm:pt>
    <dgm:pt modelId="{0DBB22A5-3230-4678-BCB3-2527552C71D6}" type="pres">
      <dgm:prSet presAssocID="{FF868B21-6190-4974-8F5A-AD955F17B477}" presName="cycle" presStyleCnt="0"/>
      <dgm:spPr/>
    </dgm:pt>
    <dgm:pt modelId="{CB7C44E4-8B62-439C-877A-0102212B98E2}" type="pres">
      <dgm:prSet presAssocID="{FF868B21-6190-4974-8F5A-AD955F17B477}" presName="srcNode" presStyleLbl="node1" presStyleIdx="0" presStyleCnt="1"/>
      <dgm:spPr/>
    </dgm:pt>
    <dgm:pt modelId="{0F57B4F5-AF10-4B51-8482-FCD3F41F5C7E}" type="pres">
      <dgm:prSet presAssocID="{FF868B21-6190-4974-8F5A-AD955F17B477}" presName="conn" presStyleLbl="parChTrans1D2" presStyleIdx="0" presStyleCnt="1"/>
      <dgm:spPr/>
    </dgm:pt>
    <dgm:pt modelId="{261939BE-03C4-4C60-A1B8-DD6307D9FACA}" type="pres">
      <dgm:prSet presAssocID="{FF868B21-6190-4974-8F5A-AD955F17B477}" presName="extraNode" presStyleLbl="node1" presStyleIdx="0" presStyleCnt="1"/>
      <dgm:spPr/>
    </dgm:pt>
    <dgm:pt modelId="{E32BCB98-898B-4992-AA03-986E1D870062}" type="pres">
      <dgm:prSet presAssocID="{FF868B21-6190-4974-8F5A-AD955F17B477}" presName="dstNode" presStyleLbl="node1" presStyleIdx="0" presStyleCnt="1"/>
      <dgm:spPr/>
    </dgm:pt>
    <dgm:pt modelId="{CDB8BA1E-75CA-44C8-93AA-CBBA0ABDB6D8}" type="pres">
      <dgm:prSet presAssocID="{EA33E7AA-2CF1-4711-AE29-2F44B816F0C0}" presName="text_1" presStyleLbl="node1" presStyleIdx="0" presStyleCnt="1" custScaleY="109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AD457-089D-4B66-96F0-CFCBDCD3DBD9}" type="pres">
      <dgm:prSet presAssocID="{EA33E7AA-2CF1-4711-AE29-2F44B816F0C0}" presName="accent_1" presStyleCnt="0"/>
      <dgm:spPr/>
    </dgm:pt>
    <dgm:pt modelId="{BE46EF19-A26A-49BB-8C2B-AD40D29B634A}" type="pres">
      <dgm:prSet presAssocID="{EA33E7AA-2CF1-4711-AE29-2F44B816F0C0}" presName="accentRepeatNode" presStyleLbl="solidFgAcc1" presStyleIdx="0" presStyleCnt="1"/>
      <dgm:spPr>
        <a:ln>
          <a:solidFill>
            <a:schemeClr val="accent6">
              <a:lumMod val="75000"/>
            </a:schemeClr>
          </a:solidFill>
        </a:ln>
      </dgm:spPr>
    </dgm:pt>
  </dgm:ptLst>
  <dgm:cxnLst>
    <dgm:cxn modelId="{8C9E9E85-BDC8-4C54-B911-7F0EDB22784C}" type="presOf" srcId="{FF868B21-6190-4974-8F5A-AD955F17B477}" destId="{49DFF7D3-84A0-406C-8BF1-7E3F4ED70CA0}" srcOrd="0" destOrd="0" presId="urn:microsoft.com/office/officeart/2008/layout/VerticalCurvedList"/>
    <dgm:cxn modelId="{EF1DB0A5-0C54-4C97-B28E-46345D4353D9}" type="presOf" srcId="{45B68BD1-A966-4253-98BB-7B79D9BA891E}" destId="{0F57B4F5-AF10-4B51-8482-FCD3F41F5C7E}" srcOrd="0" destOrd="0" presId="urn:microsoft.com/office/officeart/2008/layout/VerticalCurvedList"/>
    <dgm:cxn modelId="{047BCFD3-F985-4C9D-9752-5312F8FFCD7E}" type="presOf" srcId="{EA33E7AA-2CF1-4711-AE29-2F44B816F0C0}" destId="{CDB8BA1E-75CA-44C8-93AA-CBBA0ABDB6D8}" srcOrd="0" destOrd="0" presId="urn:microsoft.com/office/officeart/2008/layout/VerticalCurvedList"/>
    <dgm:cxn modelId="{745EC97F-BFBE-4BC2-BEEE-448FFB86D4C0}" srcId="{FF868B21-6190-4974-8F5A-AD955F17B477}" destId="{EA33E7AA-2CF1-4711-AE29-2F44B816F0C0}" srcOrd="0" destOrd="0" parTransId="{3C8ECC6A-9422-46FB-B697-6242C862EA24}" sibTransId="{45B68BD1-A966-4253-98BB-7B79D9BA891E}"/>
    <dgm:cxn modelId="{18C613F6-999A-49B0-8E82-6261E66D1C4A}" type="presParOf" srcId="{49DFF7D3-84A0-406C-8BF1-7E3F4ED70CA0}" destId="{D25CE3A8-1F56-434F-BB21-31AD8045B043}" srcOrd="0" destOrd="0" presId="urn:microsoft.com/office/officeart/2008/layout/VerticalCurvedList"/>
    <dgm:cxn modelId="{52DB8514-93A1-4667-B859-B6F23602BD80}" type="presParOf" srcId="{D25CE3A8-1F56-434F-BB21-31AD8045B043}" destId="{0DBB22A5-3230-4678-BCB3-2527552C71D6}" srcOrd="0" destOrd="0" presId="urn:microsoft.com/office/officeart/2008/layout/VerticalCurvedList"/>
    <dgm:cxn modelId="{94B7FA5B-404A-4C8C-9E9B-26FEF569A7FA}" type="presParOf" srcId="{0DBB22A5-3230-4678-BCB3-2527552C71D6}" destId="{CB7C44E4-8B62-439C-877A-0102212B98E2}" srcOrd="0" destOrd="0" presId="urn:microsoft.com/office/officeart/2008/layout/VerticalCurvedList"/>
    <dgm:cxn modelId="{9A4C015D-E9C9-4FC0-BE6F-04861D70192D}" type="presParOf" srcId="{0DBB22A5-3230-4678-BCB3-2527552C71D6}" destId="{0F57B4F5-AF10-4B51-8482-FCD3F41F5C7E}" srcOrd="1" destOrd="0" presId="urn:microsoft.com/office/officeart/2008/layout/VerticalCurvedList"/>
    <dgm:cxn modelId="{5976F832-9347-4C67-8FD5-5BFC172BD7B4}" type="presParOf" srcId="{0DBB22A5-3230-4678-BCB3-2527552C71D6}" destId="{261939BE-03C4-4C60-A1B8-DD6307D9FACA}" srcOrd="2" destOrd="0" presId="urn:microsoft.com/office/officeart/2008/layout/VerticalCurvedList"/>
    <dgm:cxn modelId="{E66DC13A-8902-43B5-9C5E-8DAA3D9A76D2}" type="presParOf" srcId="{0DBB22A5-3230-4678-BCB3-2527552C71D6}" destId="{E32BCB98-898B-4992-AA03-986E1D870062}" srcOrd="3" destOrd="0" presId="urn:microsoft.com/office/officeart/2008/layout/VerticalCurvedList"/>
    <dgm:cxn modelId="{AA1F4E60-0F9A-4130-A4FE-A7A09057D241}" type="presParOf" srcId="{D25CE3A8-1F56-434F-BB21-31AD8045B043}" destId="{CDB8BA1E-75CA-44C8-93AA-CBBA0ABDB6D8}" srcOrd="1" destOrd="0" presId="urn:microsoft.com/office/officeart/2008/layout/VerticalCurvedList"/>
    <dgm:cxn modelId="{9262FC1B-4382-4F3F-BD5D-8B8479A760C6}" type="presParOf" srcId="{D25CE3A8-1F56-434F-BB21-31AD8045B043}" destId="{19EAD457-089D-4B66-96F0-CFCBDCD3DBD9}" srcOrd="2" destOrd="0" presId="urn:microsoft.com/office/officeart/2008/layout/VerticalCurvedList"/>
    <dgm:cxn modelId="{E463AAAA-FF05-4130-93E8-FE8967675EE9}" type="presParOf" srcId="{19EAD457-089D-4B66-96F0-CFCBDCD3DBD9}" destId="{BE46EF19-A26A-49BB-8C2B-AD40D29B634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F868B21-6190-4974-8F5A-AD955F17B47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DFF7D3-84A0-406C-8BF1-7E3F4ED70CA0}" type="pres">
      <dgm:prSet presAssocID="{FF868B21-6190-4974-8F5A-AD955F17B477}" presName="Name0" presStyleCnt="0">
        <dgm:presLayoutVars>
          <dgm:chMax val="7"/>
          <dgm:chPref val="7"/>
          <dgm:dir/>
        </dgm:presLayoutVars>
      </dgm:prSet>
      <dgm:spPr/>
    </dgm:pt>
    <dgm:pt modelId="{D25CE3A8-1F56-434F-BB21-31AD8045B043}" type="pres">
      <dgm:prSet presAssocID="{FF868B21-6190-4974-8F5A-AD955F17B477}" presName="Name1" presStyleCnt="0"/>
      <dgm:spPr/>
    </dgm:pt>
    <dgm:pt modelId="{0DBB22A5-3230-4678-BCB3-2527552C71D6}" type="pres">
      <dgm:prSet presAssocID="{FF868B21-6190-4974-8F5A-AD955F17B477}" presName="cycle" presStyleCnt="0"/>
      <dgm:spPr/>
    </dgm:pt>
    <dgm:pt modelId="{CB7C44E4-8B62-439C-877A-0102212B98E2}" type="pres">
      <dgm:prSet presAssocID="{FF868B21-6190-4974-8F5A-AD955F17B477}" presName="srcNode" presStyleLbl="node1" presStyleIdx="0" presStyleCnt="0"/>
      <dgm:spPr/>
    </dgm:pt>
    <dgm:pt modelId="{0F57B4F5-AF10-4B51-8482-FCD3F41F5C7E}" type="pres">
      <dgm:prSet presAssocID="{FF868B21-6190-4974-8F5A-AD955F17B477}" presName="conn" presStyleLbl="parChTrans1D2" presStyleIdx="0" presStyleCnt="1"/>
      <dgm:spPr/>
    </dgm:pt>
    <dgm:pt modelId="{261939BE-03C4-4C60-A1B8-DD6307D9FACA}" type="pres">
      <dgm:prSet presAssocID="{FF868B21-6190-4974-8F5A-AD955F17B477}" presName="extraNode" presStyleLbl="node1" presStyleIdx="0" presStyleCnt="0"/>
      <dgm:spPr/>
    </dgm:pt>
    <dgm:pt modelId="{E32BCB98-898B-4992-AA03-986E1D870062}" type="pres">
      <dgm:prSet presAssocID="{FF868B21-6190-4974-8F5A-AD955F17B477}" presName="dstNode" presStyleLbl="node1" presStyleIdx="0" presStyleCnt="0"/>
      <dgm:spPr/>
    </dgm:pt>
  </dgm:ptLst>
  <dgm:cxnLst>
    <dgm:cxn modelId="{208517F1-3E97-4C36-A783-4B13EC4DEE32}" type="presOf" srcId="{FF868B21-6190-4974-8F5A-AD955F17B477}" destId="{49DFF7D3-84A0-406C-8BF1-7E3F4ED70CA0}" srcOrd="0" destOrd="0" presId="urn:microsoft.com/office/officeart/2008/layout/VerticalCurvedList"/>
    <dgm:cxn modelId="{E6511F83-5956-4548-A82F-720DA775ACA6}" type="presParOf" srcId="{49DFF7D3-84A0-406C-8BF1-7E3F4ED70CA0}" destId="{D25CE3A8-1F56-434F-BB21-31AD8045B043}" srcOrd="0" destOrd="0" presId="urn:microsoft.com/office/officeart/2008/layout/VerticalCurvedList"/>
    <dgm:cxn modelId="{EE410B35-ACBD-407F-97EF-07A510E8BAFC}" type="presParOf" srcId="{D25CE3A8-1F56-434F-BB21-31AD8045B043}" destId="{0DBB22A5-3230-4678-BCB3-2527552C71D6}" srcOrd="0" destOrd="0" presId="urn:microsoft.com/office/officeart/2008/layout/VerticalCurvedList"/>
    <dgm:cxn modelId="{654A7638-6ABF-4378-939A-69EF0057F4F2}" type="presParOf" srcId="{0DBB22A5-3230-4678-BCB3-2527552C71D6}" destId="{CB7C44E4-8B62-439C-877A-0102212B98E2}" srcOrd="0" destOrd="0" presId="urn:microsoft.com/office/officeart/2008/layout/VerticalCurvedList"/>
    <dgm:cxn modelId="{DB64E5EB-55B8-4BB5-BE04-9B012D476DBB}" type="presParOf" srcId="{0DBB22A5-3230-4678-BCB3-2527552C71D6}" destId="{0F57B4F5-AF10-4B51-8482-FCD3F41F5C7E}" srcOrd="1" destOrd="0" presId="urn:microsoft.com/office/officeart/2008/layout/VerticalCurvedList"/>
    <dgm:cxn modelId="{A8192AFA-979A-4E95-A69B-4D9D662925B3}" type="presParOf" srcId="{0DBB22A5-3230-4678-BCB3-2527552C71D6}" destId="{261939BE-03C4-4C60-A1B8-DD6307D9FACA}" srcOrd="2" destOrd="0" presId="urn:microsoft.com/office/officeart/2008/layout/VerticalCurvedList"/>
    <dgm:cxn modelId="{6330FAC5-4B92-46A2-956B-44EF990CB1CE}" type="presParOf" srcId="{0DBB22A5-3230-4678-BCB3-2527552C71D6}" destId="{E32BCB98-898B-4992-AA03-986E1D870062}" srcOrd="3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A989BB1-EB94-4A73-A58F-B3DA00B18F8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6262D5-AEDF-46AF-A75C-AF0B35C37A78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Динамика развития профессиональной идентичности в процессе обучения в военном вузе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1DAA62D-C687-4CEA-BF2E-D0A2BF81CFC0}" type="parTrans" cxnId="{9F09C11E-A7EB-4779-B5DF-8D2C678FADC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DEABD4-3C65-474F-A508-933FDD396688}" type="sibTrans" cxnId="{9F09C11E-A7EB-4779-B5DF-8D2C678FADC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21A49D-D5DE-48FC-A98D-33E2491E1B8A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Влияние специфических факторов, обусловленных особенностями военно-профессиональной деятельности и образовательной среды военных вузов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2426B7-B0AB-4512-B6AA-E19712DC630E}" type="parTrans" cxnId="{13C9A2C0-8D04-4A3C-B66F-D3E1DBAA912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D83DF2-1772-4A40-AF78-6B15B2D38A1E}" type="sibTrans" cxnId="{13C9A2C0-8D04-4A3C-B66F-D3E1DBAA912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C87858-0FD1-4BB4-8E99-7A6BEFFB1746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Особенности мотивации выбора военной профессии и ценностных ориентаций курсантов</a:t>
          </a:r>
        </a:p>
      </dgm:t>
    </dgm:pt>
    <dgm:pt modelId="{A7830135-52EC-4922-ABFA-09593FD21D26}" type="parTrans" cxnId="{F1F76C38-78A3-4116-AC83-5608928FDF41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3E53E2C-1F7E-4D93-9CA0-8E1E202AD236}" type="sibTrans" cxnId="{F1F76C38-78A3-4116-AC83-5608928FDF41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51544D-490F-41C9-8597-41CBB20DE40C}">
      <dgm:prSet custT="1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FD91877-F152-44E3-B096-53000B0EBE02}" type="parTrans" cxnId="{858F398E-CCF0-4DF0-A726-FB08B9706BF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DCEC12-4A0F-410F-80CE-DBFDF2264C11}" type="sibTrans" cxnId="{858F398E-CCF0-4DF0-A726-FB08B9706BF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044CD3-74E4-414C-A5BD-DF845B8883FF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Связь профессиональной идентичности с удовлетворенностью профессией и профессиональным </a:t>
          </a:r>
          <a:r>
            <a:rPr lang="ru-RU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самоотношением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58D6EBE-B594-4F53-A7AF-EB0E499D3A77}" type="parTrans" cxnId="{6F7F5569-B8A2-4F7F-BFA6-F3880FB41DB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52834A-E6C8-4072-BF0E-29DC5753C01D}" type="sibTrans" cxnId="{6F7F5569-B8A2-4F7F-BFA6-F3880FB41DBF}">
      <dgm:prSet/>
      <dgm:spPr/>
      <dgm:t>
        <a:bodyPr/>
        <a:lstStyle/>
        <a:p>
          <a:endParaRPr lang="ru-RU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76263A7-7779-4D3B-94FA-0B0BA74C3388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Экспериментально подтверждена эффективность разработанной программы формирования профессиональной идентичности курсантов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4976C4-BCAE-4649-BFD8-AC2B20244970}" type="parTrans" cxnId="{3E9D95FB-B09A-4F0A-A984-E480D11DEB5D}">
      <dgm:prSet/>
      <dgm:spPr/>
      <dgm:t>
        <a:bodyPr/>
        <a:lstStyle/>
        <a:p>
          <a:endParaRPr lang="ru-RU"/>
        </a:p>
      </dgm:t>
    </dgm:pt>
    <dgm:pt modelId="{62568D95-0325-488F-A3A7-394107A0DA44}" type="sibTrans" cxnId="{3E9D95FB-B09A-4F0A-A984-E480D11DEB5D}">
      <dgm:prSet/>
      <dgm:spPr/>
      <dgm:t>
        <a:bodyPr/>
        <a:lstStyle/>
        <a:p>
          <a:endParaRPr lang="ru-RU"/>
        </a:p>
      </dgm:t>
    </dgm:pt>
    <dgm:pt modelId="{0E4E5B3D-55CF-44EF-8EDA-944E72919242}" type="pres">
      <dgm:prSet presAssocID="{4A989BB1-EB94-4A73-A58F-B3DA00B18F86}" presName="linear" presStyleCnt="0">
        <dgm:presLayoutVars>
          <dgm:dir/>
          <dgm:animLvl val="lvl"/>
          <dgm:resizeHandles val="exact"/>
        </dgm:presLayoutVars>
      </dgm:prSet>
      <dgm:spPr/>
    </dgm:pt>
    <dgm:pt modelId="{D5C56AFC-2E77-4AC9-BCAA-F75CBAAF450A}" type="pres">
      <dgm:prSet presAssocID="{396262D5-AEDF-46AF-A75C-AF0B35C37A78}" presName="parentLin" presStyleCnt="0"/>
      <dgm:spPr/>
    </dgm:pt>
    <dgm:pt modelId="{A37B9F41-60B9-488A-8242-E8E03E3A5979}" type="pres">
      <dgm:prSet presAssocID="{396262D5-AEDF-46AF-A75C-AF0B35C37A78}" presName="parentLeftMargin" presStyleLbl="node1" presStyleIdx="0" presStyleCnt="5"/>
      <dgm:spPr/>
    </dgm:pt>
    <dgm:pt modelId="{3847CC65-87A6-4E4D-8910-6B1EB35D62B5}" type="pres">
      <dgm:prSet presAssocID="{396262D5-AEDF-46AF-A75C-AF0B35C37A78}" presName="parentText" presStyleLbl="node1" presStyleIdx="0" presStyleCnt="5" custScaleX="118965" custScaleY="2100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DB7BE6-A922-411A-A803-FCC11DEA1D4C}" type="pres">
      <dgm:prSet presAssocID="{396262D5-AEDF-46AF-A75C-AF0B35C37A78}" presName="negativeSpace" presStyleCnt="0"/>
      <dgm:spPr/>
    </dgm:pt>
    <dgm:pt modelId="{10B10E47-ADEB-4ECB-9393-5270090CDF75}" type="pres">
      <dgm:prSet presAssocID="{396262D5-AEDF-46AF-A75C-AF0B35C37A78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E9BB5-BE80-4F77-9393-8FBD21317902}" type="pres">
      <dgm:prSet presAssocID="{07DEABD4-3C65-474F-A508-933FDD396688}" presName="spaceBetweenRectangles" presStyleCnt="0"/>
      <dgm:spPr/>
    </dgm:pt>
    <dgm:pt modelId="{A36D8D56-F5D5-4A62-82C6-20CF030A4E68}" type="pres">
      <dgm:prSet presAssocID="{2221A49D-D5DE-48FC-A98D-33E2491E1B8A}" presName="parentLin" presStyleCnt="0"/>
      <dgm:spPr/>
    </dgm:pt>
    <dgm:pt modelId="{DFFB3270-E769-4A10-B794-02CF22060E7F}" type="pres">
      <dgm:prSet presAssocID="{2221A49D-D5DE-48FC-A98D-33E2491E1B8A}" presName="parentLeftMargin" presStyleLbl="node1" presStyleIdx="0" presStyleCnt="5"/>
      <dgm:spPr/>
    </dgm:pt>
    <dgm:pt modelId="{2D4C11D4-7881-4FC9-A17C-21CD3260388D}" type="pres">
      <dgm:prSet presAssocID="{2221A49D-D5DE-48FC-A98D-33E2491E1B8A}" presName="parentText" presStyleLbl="node1" presStyleIdx="1" presStyleCnt="5" custScaleX="118965" custScaleY="2100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13798D-E894-4B2C-BA03-A4245E34347C}" type="pres">
      <dgm:prSet presAssocID="{2221A49D-D5DE-48FC-A98D-33E2491E1B8A}" presName="negativeSpace" presStyleCnt="0"/>
      <dgm:spPr/>
    </dgm:pt>
    <dgm:pt modelId="{A5FF6A8B-A1A0-4831-ACAA-51C554277320}" type="pres">
      <dgm:prSet presAssocID="{2221A49D-D5DE-48FC-A98D-33E2491E1B8A}" presName="childText" presStyleLbl="conFgAcc1" presStyleIdx="1" presStyleCnt="5">
        <dgm:presLayoutVars>
          <dgm:bulletEnabled val="1"/>
        </dgm:presLayoutVars>
      </dgm:prSet>
      <dgm:spPr>
        <a:ln>
          <a:solidFill>
            <a:schemeClr val="accent6">
              <a:lumMod val="75000"/>
            </a:schemeClr>
          </a:solidFill>
        </a:ln>
      </dgm:spPr>
    </dgm:pt>
    <dgm:pt modelId="{834E15CE-0CB1-4CE4-93EF-0048E4A50C38}" type="pres">
      <dgm:prSet presAssocID="{5BD83DF2-1772-4A40-AF78-6B15B2D38A1E}" presName="spaceBetweenRectangles" presStyleCnt="0"/>
      <dgm:spPr/>
    </dgm:pt>
    <dgm:pt modelId="{EC71F970-BAF0-4E36-81EC-A485856A3341}" type="pres">
      <dgm:prSet presAssocID="{FCC87858-0FD1-4BB4-8E99-7A6BEFFB1746}" presName="parentLin" presStyleCnt="0"/>
      <dgm:spPr/>
    </dgm:pt>
    <dgm:pt modelId="{1A6B0B7B-7B61-4BDD-8CD8-E8CBEEA8F502}" type="pres">
      <dgm:prSet presAssocID="{FCC87858-0FD1-4BB4-8E99-7A6BEFFB1746}" presName="parentLeftMargin" presStyleLbl="node1" presStyleIdx="1" presStyleCnt="5"/>
      <dgm:spPr/>
    </dgm:pt>
    <dgm:pt modelId="{1EADC726-026A-459D-9341-590D992C7582}" type="pres">
      <dgm:prSet presAssocID="{FCC87858-0FD1-4BB4-8E99-7A6BEFFB1746}" presName="parentText" presStyleLbl="node1" presStyleIdx="2" presStyleCnt="5" custScaleX="118965" custScaleY="2100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2BCB8-F28E-4806-8A36-5EC4026E2D0B}" type="pres">
      <dgm:prSet presAssocID="{FCC87858-0FD1-4BB4-8E99-7A6BEFFB1746}" presName="negativeSpace" presStyleCnt="0"/>
      <dgm:spPr/>
    </dgm:pt>
    <dgm:pt modelId="{3182D877-B8A5-4BD1-857D-C3B29430FAD0}" type="pres">
      <dgm:prSet presAssocID="{FCC87858-0FD1-4BB4-8E99-7A6BEFFB1746}" presName="childText" presStyleLbl="conFgAcc1" presStyleIdx="2" presStyleCnt="5">
        <dgm:presLayoutVars>
          <dgm:bulletEnabled val="1"/>
        </dgm:presLayoutVars>
      </dgm:prSet>
      <dgm:spPr>
        <a:ln>
          <a:solidFill>
            <a:schemeClr val="accent6">
              <a:lumMod val="75000"/>
            </a:schemeClr>
          </a:solidFill>
        </a:ln>
      </dgm:spPr>
    </dgm:pt>
    <dgm:pt modelId="{9D5B3449-276B-439A-9B39-290D75289C39}" type="pres">
      <dgm:prSet presAssocID="{43E53E2C-1F7E-4D93-9CA0-8E1E202AD236}" presName="spaceBetweenRectangles" presStyleCnt="0"/>
      <dgm:spPr/>
    </dgm:pt>
    <dgm:pt modelId="{A0B26E56-2E0C-4024-88A7-F14C63BB7747}" type="pres">
      <dgm:prSet presAssocID="{BE044CD3-74E4-414C-A5BD-DF845B8883FF}" presName="parentLin" presStyleCnt="0"/>
      <dgm:spPr/>
    </dgm:pt>
    <dgm:pt modelId="{2AC4DF2D-0B45-4E79-A760-17AE7EF70B21}" type="pres">
      <dgm:prSet presAssocID="{BE044CD3-74E4-414C-A5BD-DF845B8883FF}" presName="parentLeftMargin" presStyleLbl="node1" presStyleIdx="2" presStyleCnt="5"/>
      <dgm:spPr/>
    </dgm:pt>
    <dgm:pt modelId="{FC01BF69-DFB8-4925-9969-06BF827DF81F}" type="pres">
      <dgm:prSet presAssocID="{BE044CD3-74E4-414C-A5BD-DF845B8883FF}" presName="parentText" presStyleLbl="node1" presStyleIdx="3" presStyleCnt="5" custScaleX="118965" custScaleY="2100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97798-B920-432C-9A4D-67B47F10E39D}" type="pres">
      <dgm:prSet presAssocID="{BE044CD3-74E4-414C-A5BD-DF845B8883FF}" presName="negativeSpace" presStyleCnt="0"/>
      <dgm:spPr/>
    </dgm:pt>
    <dgm:pt modelId="{A9CEFE9A-AAAC-4E02-B354-BFEBB5121965}" type="pres">
      <dgm:prSet presAssocID="{BE044CD3-74E4-414C-A5BD-DF845B8883FF}" presName="childText" presStyleLbl="conFgAcc1" presStyleIdx="3" presStyleCnt="5">
        <dgm:presLayoutVars>
          <dgm:bulletEnabled val="1"/>
        </dgm:presLayoutVars>
      </dgm:prSet>
      <dgm:spPr>
        <a:ln>
          <a:solidFill>
            <a:schemeClr val="accent6">
              <a:lumMod val="75000"/>
            </a:schemeClr>
          </a:solidFill>
        </a:ln>
      </dgm:spPr>
    </dgm:pt>
    <dgm:pt modelId="{C42ABB0A-0B17-41A2-AF69-E57CDF3FA18C}" type="pres">
      <dgm:prSet presAssocID="{5A52834A-E6C8-4072-BF0E-29DC5753C01D}" presName="spaceBetweenRectangles" presStyleCnt="0"/>
      <dgm:spPr/>
    </dgm:pt>
    <dgm:pt modelId="{F9FF7C70-4F7B-453B-AADA-F70E4A3B71F9}" type="pres">
      <dgm:prSet presAssocID="{476263A7-7779-4D3B-94FA-0B0BA74C3388}" presName="parentLin" presStyleCnt="0"/>
      <dgm:spPr/>
    </dgm:pt>
    <dgm:pt modelId="{484D5C7F-C6E3-41D7-8ED9-B9CE7CF18C6D}" type="pres">
      <dgm:prSet presAssocID="{476263A7-7779-4D3B-94FA-0B0BA74C3388}" presName="parentLeftMargin" presStyleLbl="node1" presStyleIdx="3" presStyleCnt="5"/>
      <dgm:spPr/>
    </dgm:pt>
    <dgm:pt modelId="{B356C31D-D410-42C1-937C-E6C4D43E39EF}" type="pres">
      <dgm:prSet presAssocID="{476263A7-7779-4D3B-94FA-0B0BA74C3388}" presName="parentText" presStyleLbl="node1" presStyleIdx="4" presStyleCnt="5" custScaleX="119175" custScaleY="1719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77C930-250A-4D07-874E-5D23998D0AB3}" type="pres">
      <dgm:prSet presAssocID="{476263A7-7779-4D3B-94FA-0B0BA74C3388}" presName="negativeSpace" presStyleCnt="0"/>
      <dgm:spPr/>
    </dgm:pt>
    <dgm:pt modelId="{A05F3442-F85B-4589-B66C-BD3F766F27E6}" type="pres">
      <dgm:prSet presAssocID="{476263A7-7779-4D3B-94FA-0B0BA74C3388}" presName="childText" presStyleLbl="conFgAcc1" presStyleIdx="4" presStyleCnt="5">
        <dgm:presLayoutVars>
          <dgm:bulletEnabled val="1"/>
        </dgm:presLayoutVars>
      </dgm:prSet>
      <dgm:spPr>
        <a:ln>
          <a:solidFill>
            <a:schemeClr val="accent6">
              <a:lumMod val="75000"/>
            </a:schemeClr>
          </a:solidFill>
        </a:ln>
      </dgm:spPr>
    </dgm:pt>
  </dgm:ptLst>
  <dgm:cxnLst>
    <dgm:cxn modelId="{6F7F5569-B8A2-4F7F-BFA6-F3880FB41DBF}" srcId="{4A989BB1-EB94-4A73-A58F-B3DA00B18F86}" destId="{BE044CD3-74E4-414C-A5BD-DF845B8883FF}" srcOrd="3" destOrd="0" parTransId="{658D6EBE-B594-4F53-A7AF-EB0E499D3A77}" sibTransId="{5A52834A-E6C8-4072-BF0E-29DC5753C01D}"/>
    <dgm:cxn modelId="{3E9D95FB-B09A-4F0A-A984-E480D11DEB5D}" srcId="{4A989BB1-EB94-4A73-A58F-B3DA00B18F86}" destId="{476263A7-7779-4D3B-94FA-0B0BA74C3388}" srcOrd="4" destOrd="0" parTransId="{1D4976C4-BCAE-4649-BFD8-AC2B20244970}" sibTransId="{62568D95-0325-488F-A3A7-394107A0DA44}"/>
    <dgm:cxn modelId="{972A1F54-2151-4AAD-A1BB-5B95011EC2F9}" type="presOf" srcId="{FCC87858-0FD1-4BB4-8E99-7A6BEFFB1746}" destId="{1EADC726-026A-459D-9341-590D992C7582}" srcOrd="1" destOrd="0" presId="urn:microsoft.com/office/officeart/2005/8/layout/list1"/>
    <dgm:cxn modelId="{654AABCD-FC83-4D80-AC03-135D7308FD3C}" type="presOf" srcId="{C251544D-490F-41C9-8597-41CBB20DE40C}" destId="{10B10E47-ADEB-4ECB-9393-5270090CDF75}" srcOrd="0" destOrd="0" presId="urn:microsoft.com/office/officeart/2005/8/layout/list1"/>
    <dgm:cxn modelId="{B268D870-A31C-4BBC-86C2-F737BDCAE8F5}" type="presOf" srcId="{396262D5-AEDF-46AF-A75C-AF0B35C37A78}" destId="{3847CC65-87A6-4E4D-8910-6B1EB35D62B5}" srcOrd="1" destOrd="0" presId="urn:microsoft.com/office/officeart/2005/8/layout/list1"/>
    <dgm:cxn modelId="{858F398E-CCF0-4DF0-A726-FB08B9706BFF}" srcId="{396262D5-AEDF-46AF-A75C-AF0B35C37A78}" destId="{C251544D-490F-41C9-8597-41CBB20DE40C}" srcOrd="0" destOrd="0" parTransId="{7FD91877-F152-44E3-B096-53000B0EBE02}" sibTransId="{7EDCEC12-4A0F-410F-80CE-DBFDF2264C11}"/>
    <dgm:cxn modelId="{B738A82D-ACBF-4282-82BA-CAF0E6EBBC12}" type="presOf" srcId="{FCC87858-0FD1-4BB4-8E99-7A6BEFFB1746}" destId="{1A6B0B7B-7B61-4BDD-8CD8-E8CBEEA8F502}" srcOrd="0" destOrd="0" presId="urn:microsoft.com/office/officeart/2005/8/layout/list1"/>
    <dgm:cxn modelId="{C3243061-38E4-4A1F-A76F-CF6A554AFABF}" type="presOf" srcId="{2221A49D-D5DE-48FC-A98D-33E2491E1B8A}" destId="{2D4C11D4-7881-4FC9-A17C-21CD3260388D}" srcOrd="1" destOrd="0" presId="urn:microsoft.com/office/officeart/2005/8/layout/list1"/>
    <dgm:cxn modelId="{B52EEA80-0538-4F13-B812-FD4607B85AF0}" type="presOf" srcId="{BE044CD3-74E4-414C-A5BD-DF845B8883FF}" destId="{2AC4DF2D-0B45-4E79-A760-17AE7EF70B21}" srcOrd="0" destOrd="0" presId="urn:microsoft.com/office/officeart/2005/8/layout/list1"/>
    <dgm:cxn modelId="{473FD1DE-4B6B-4100-A376-85020EFC508B}" type="presOf" srcId="{396262D5-AEDF-46AF-A75C-AF0B35C37A78}" destId="{A37B9F41-60B9-488A-8242-E8E03E3A5979}" srcOrd="0" destOrd="0" presId="urn:microsoft.com/office/officeart/2005/8/layout/list1"/>
    <dgm:cxn modelId="{DB77624D-A865-492D-9C45-EA2B7038A1A7}" type="presOf" srcId="{4A989BB1-EB94-4A73-A58F-B3DA00B18F86}" destId="{0E4E5B3D-55CF-44EF-8EDA-944E72919242}" srcOrd="0" destOrd="0" presId="urn:microsoft.com/office/officeart/2005/8/layout/list1"/>
    <dgm:cxn modelId="{B7872AC4-29A4-4AAF-9EC5-F3CF41ADE4EB}" type="presOf" srcId="{BE044CD3-74E4-414C-A5BD-DF845B8883FF}" destId="{FC01BF69-DFB8-4925-9969-06BF827DF81F}" srcOrd="1" destOrd="0" presId="urn:microsoft.com/office/officeart/2005/8/layout/list1"/>
    <dgm:cxn modelId="{F1F76C38-78A3-4116-AC83-5608928FDF41}" srcId="{4A989BB1-EB94-4A73-A58F-B3DA00B18F86}" destId="{FCC87858-0FD1-4BB4-8E99-7A6BEFFB1746}" srcOrd="2" destOrd="0" parTransId="{A7830135-52EC-4922-ABFA-09593FD21D26}" sibTransId="{43E53E2C-1F7E-4D93-9CA0-8E1E202AD236}"/>
    <dgm:cxn modelId="{8119934A-A171-4AC9-B878-A8180A98A49F}" type="presOf" srcId="{476263A7-7779-4D3B-94FA-0B0BA74C3388}" destId="{484D5C7F-C6E3-41D7-8ED9-B9CE7CF18C6D}" srcOrd="0" destOrd="0" presId="urn:microsoft.com/office/officeart/2005/8/layout/list1"/>
    <dgm:cxn modelId="{9F09C11E-A7EB-4779-B5DF-8D2C678FADCF}" srcId="{4A989BB1-EB94-4A73-A58F-B3DA00B18F86}" destId="{396262D5-AEDF-46AF-A75C-AF0B35C37A78}" srcOrd="0" destOrd="0" parTransId="{A1DAA62D-C687-4CEA-BF2E-D0A2BF81CFC0}" sibTransId="{07DEABD4-3C65-474F-A508-933FDD396688}"/>
    <dgm:cxn modelId="{4361BB75-5EB1-4A23-AC50-FBD65589A172}" type="presOf" srcId="{2221A49D-D5DE-48FC-A98D-33E2491E1B8A}" destId="{DFFB3270-E769-4A10-B794-02CF22060E7F}" srcOrd="0" destOrd="0" presId="urn:microsoft.com/office/officeart/2005/8/layout/list1"/>
    <dgm:cxn modelId="{0E9B2AA9-21B8-4B2B-B9B4-BB4C6BCA0E84}" type="presOf" srcId="{476263A7-7779-4D3B-94FA-0B0BA74C3388}" destId="{B356C31D-D410-42C1-937C-E6C4D43E39EF}" srcOrd="1" destOrd="0" presId="urn:microsoft.com/office/officeart/2005/8/layout/list1"/>
    <dgm:cxn modelId="{13C9A2C0-8D04-4A3C-B66F-D3E1DBAA912F}" srcId="{4A989BB1-EB94-4A73-A58F-B3DA00B18F86}" destId="{2221A49D-D5DE-48FC-A98D-33E2491E1B8A}" srcOrd="1" destOrd="0" parTransId="{B62426B7-B0AB-4512-B6AA-E19712DC630E}" sibTransId="{5BD83DF2-1772-4A40-AF78-6B15B2D38A1E}"/>
    <dgm:cxn modelId="{0409ED1F-5E29-4394-96F5-0B01DDA8792B}" type="presParOf" srcId="{0E4E5B3D-55CF-44EF-8EDA-944E72919242}" destId="{D5C56AFC-2E77-4AC9-BCAA-F75CBAAF450A}" srcOrd="0" destOrd="0" presId="urn:microsoft.com/office/officeart/2005/8/layout/list1"/>
    <dgm:cxn modelId="{F9A3E414-56DE-4BB7-BABD-9334C7C7EBD4}" type="presParOf" srcId="{D5C56AFC-2E77-4AC9-BCAA-F75CBAAF450A}" destId="{A37B9F41-60B9-488A-8242-E8E03E3A5979}" srcOrd="0" destOrd="0" presId="urn:microsoft.com/office/officeart/2005/8/layout/list1"/>
    <dgm:cxn modelId="{A74AFB8B-6A41-4466-AD5B-9D25A550E0B3}" type="presParOf" srcId="{D5C56AFC-2E77-4AC9-BCAA-F75CBAAF450A}" destId="{3847CC65-87A6-4E4D-8910-6B1EB35D62B5}" srcOrd="1" destOrd="0" presId="urn:microsoft.com/office/officeart/2005/8/layout/list1"/>
    <dgm:cxn modelId="{E5F61970-45D5-4BCA-AB29-BF263075C5DE}" type="presParOf" srcId="{0E4E5B3D-55CF-44EF-8EDA-944E72919242}" destId="{49DB7BE6-A922-411A-A803-FCC11DEA1D4C}" srcOrd="1" destOrd="0" presId="urn:microsoft.com/office/officeart/2005/8/layout/list1"/>
    <dgm:cxn modelId="{49E6DA9E-C4F9-41C7-A5EE-684472749AE4}" type="presParOf" srcId="{0E4E5B3D-55CF-44EF-8EDA-944E72919242}" destId="{10B10E47-ADEB-4ECB-9393-5270090CDF75}" srcOrd="2" destOrd="0" presId="urn:microsoft.com/office/officeart/2005/8/layout/list1"/>
    <dgm:cxn modelId="{304CADD4-CC81-4250-A7A7-E8BF27848832}" type="presParOf" srcId="{0E4E5B3D-55CF-44EF-8EDA-944E72919242}" destId="{766E9BB5-BE80-4F77-9393-8FBD21317902}" srcOrd="3" destOrd="0" presId="urn:microsoft.com/office/officeart/2005/8/layout/list1"/>
    <dgm:cxn modelId="{0A3BCCDB-C4B2-433D-AA8B-5737A979CE40}" type="presParOf" srcId="{0E4E5B3D-55CF-44EF-8EDA-944E72919242}" destId="{A36D8D56-F5D5-4A62-82C6-20CF030A4E68}" srcOrd="4" destOrd="0" presId="urn:microsoft.com/office/officeart/2005/8/layout/list1"/>
    <dgm:cxn modelId="{D72874C5-7023-44A2-8DB1-D0BB344BFF43}" type="presParOf" srcId="{A36D8D56-F5D5-4A62-82C6-20CF030A4E68}" destId="{DFFB3270-E769-4A10-B794-02CF22060E7F}" srcOrd="0" destOrd="0" presId="urn:microsoft.com/office/officeart/2005/8/layout/list1"/>
    <dgm:cxn modelId="{68A68F56-50F2-43F7-AE70-60909694DD1A}" type="presParOf" srcId="{A36D8D56-F5D5-4A62-82C6-20CF030A4E68}" destId="{2D4C11D4-7881-4FC9-A17C-21CD3260388D}" srcOrd="1" destOrd="0" presId="urn:microsoft.com/office/officeart/2005/8/layout/list1"/>
    <dgm:cxn modelId="{F19B2881-90CB-4C78-A681-A213E6037BB8}" type="presParOf" srcId="{0E4E5B3D-55CF-44EF-8EDA-944E72919242}" destId="{8013798D-E894-4B2C-BA03-A4245E34347C}" srcOrd="5" destOrd="0" presId="urn:microsoft.com/office/officeart/2005/8/layout/list1"/>
    <dgm:cxn modelId="{38AEB7AA-BABF-412C-B444-AF6E74D4899F}" type="presParOf" srcId="{0E4E5B3D-55CF-44EF-8EDA-944E72919242}" destId="{A5FF6A8B-A1A0-4831-ACAA-51C554277320}" srcOrd="6" destOrd="0" presId="urn:microsoft.com/office/officeart/2005/8/layout/list1"/>
    <dgm:cxn modelId="{B7B97E79-9DD7-42A4-ACDA-458DAD7C6EEE}" type="presParOf" srcId="{0E4E5B3D-55CF-44EF-8EDA-944E72919242}" destId="{834E15CE-0CB1-4CE4-93EF-0048E4A50C38}" srcOrd="7" destOrd="0" presId="urn:microsoft.com/office/officeart/2005/8/layout/list1"/>
    <dgm:cxn modelId="{2E8CA436-FB8D-418C-B51F-A1080D9FDDA2}" type="presParOf" srcId="{0E4E5B3D-55CF-44EF-8EDA-944E72919242}" destId="{EC71F970-BAF0-4E36-81EC-A485856A3341}" srcOrd="8" destOrd="0" presId="urn:microsoft.com/office/officeart/2005/8/layout/list1"/>
    <dgm:cxn modelId="{BF034F6C-5B1E-43B3-8FDC-62F01EB22D89}" type="presParOf" srcId="{EC71F970-BAF0-4E36-81EC-A485856A3341}" destId="{1A6B0B7B-7B61-4BDD-8CD8-E8CBEEA8F502}" srcOrd="0" destOrd="0" presId="urn:microsoft.com/office/officeart/2005/8/layout/list1"/>
    <dgm:cxn modelId="{DBC7026E-2C46-4380-A5D8-C3665D29B81C}" type="presParOf" srcId="{EC71F970-BAF0-4E36-81EC-A485856A3341}" destId="{1EADC726-026A-459D-9341-590D992C7582}" srcOrd="1" destOrd="0" presId="urn:microsoft.com/office/officeart/2005/8/layout/list1"/>
    <dgm:cxn modelId="{410E9D43-DB91-4E90-B2D3-497556AD3C5F}" type="presParOf" srcId="{0E4E5B3D-55CF-44EF-8EDA-944E72919242}" destId="{3F62BCB8-F28E-4806-8A36-5EC4026E2D0B}" srcOrd="9" destOrd="0" presId="urn:microsoft.com/office/officeart/2005/8/layout/list1"/>
    <dgm:cxn modelId="{B98800E5-5973-43DC-9D73-B47B30A2AAD9}" type="presParOf" srcId="{0E4E5B3D-55CF-44EF-8EDA-944E72919242}" destId="{3182D877-B8A5-4BD1-857D-C3B29430FAD0}" srcOrd="10" destOrd="0" presId="urn:microsoft.com/office/officeart/2005/8/layout/list1"/>
    <dgm:cxn modelId="{A3EC6E21-3B58-4247-9499-95E50A708E22}" type="presParOf" srcId="{0E4E5B3D-55CF-44EF-8EDA-944E72919242}" destId="{9D5B3449-276B-439A-9B39-290D75289C39}" srcOrd="11" destOrd="0" presId="urn:microsoft.com/office/officeart/2005/8/layout/list1"/>
    <dgm:cxn modelId="{DB45FCE0-7713-460C-A7E4-C9200796A6E5}" type="presParOf" srcId="{0E4E5B3D-55CF-44EF-8EDA-944E72919242}" destId="{A0B26E56-2E0C-4024-88A7-F14C63BB7747}" srcOrd="12" destOrd="0" presId="urn:microsoft.com/office/officeart/2005/8/layout/list1"/>
    <dgm:cxn modelId="{CD055239-9BAB-46E3-A768-9E5B1DBB2D8A}" type="presParOf" srcId="{A0B26E56-2E0C-4024-88A7-F14C63BB7747}" destId="{2AC4DF2D-0B45-4E79-A760-17AE7EF70B21}" srcOrd="0" destOrd="0" presId="urn:microsoft.com/office/officeart/2005/8/layout/list1"/>
    <dgm:cxn modelId="{1BC1A8A0-140F-44FE-A9EA-1AC06085A4F9}" type="presParOf" srcId="{A0B26E56-2E0C-4024-88A7-F14C63BB7747}" destId="{FC01BF69-DFB8-4925-9969-06BF827DF81F}" srcOrd="1" destOrd="0" presId="urn:microsoft.com/office/officeart/2005/8/layout/list1"/>
    <dgm:cxn modelId="{6E47DFE0-FBC7-463D-97D7-424FF74D3470}" type="presParOf" srcId="{0E4E5B3D-55CF-44EF-8EDA-944E72919242}" destId="{4F197798-B920-432C-9A4D-67B47F10E39D}" srcOrd="13" destOrd="0" presId="urn:microsoft.com/office/officeart/2005/8/layout/list1"/>
    <dgm:cxn modelId="{2F3CA1AD-B974-4CCF-A34D-D0B6D3BAAFC1}" type="presParOf" srcId="{0E4E5B3D-55CF-44EF-8EDA-944E72919242}" destId="{A9CEFE9A-AAAC-4E02-B354-BFEBB5121965}" srcOrd="14" destOrd="0" presId="urn:microsoft.com/office/officeart/2005/8/layout/list1"/>
    <dgm:cxn modelId="{B984B9F6-F350-4B1B-8EDF-17C58DA52DD3}" type="presParOf" srcId="{0E4E5B3D-55CF-44EF-8EDA-944E72919242}" destId="{C42ABB0A-0B17-41A2-AF69-E57CDF3FA18C}" srcOrd="15" destOrd="0" presId="urn:microsoft.com/office/officeart/2005/8/layout/list1"/>
    <dgm:cxn modelId="{FF5EECA8-3787-43B3-AC2B-516D6A53D810}" type="presParOf" srcId="{0E4E5B3D-55CF-44EF-8EDA-944E72919242}" destId="{F9FF7C70-4F7B-453B-AADA-F70E4A3B71F9}" srcOrd="16" destOrd="0" presId="urn:microsoft.com/office/officeart/2005/8/layout/list1"/>
    <dgm:cxn modelId="{3C1BB264-42EA-4B7A-8655-BEB22C272F6D}" type="presParOf" srcId="{F9FF7C70-4F7B-453B-AADA-F70E4A3B71F9}" destId="{484D5C7F-C6E3-41D7-8ED9-B9CE7CF18C6D}" srcOrd="0" destOrd="0" presId="urn:microsoft.com/office/officeart/2005/8/layout/list1"/>
    <dgm:cxn modelId="{8A4FD774-50B0-4B99-8C5D-B7ABC3B91294}" type="presParOf" srcId="{F9FF7C70-4F7B-453B-AADA-F70E4A3B71F9}" destId="{B356C31D-D410-42C1-937C-E6C4D43E39EF}" srcOrd="1" destOrd="0" presId="urn:microsoft.com/office/officeart/2005/8/layout/list1"/>
    <dgm:cxn modelId="{1CEC760D-6AA5-4C4A-944A-3599D1CC0363}" type="presParOf" srcId="{0E4E5B3D-55CF-44EF-8EDA-944E72919242}" destId="{7E77C930-250A-4D07-874E-5D23998D0AB3}" srcOrd="17" destOrd="0" presId="urn:microsoft.com/office/officeart/2005/8/layout/list1"/>
    <dgm:cxn modelId="{767B3C8B-BCB6-4877-97A2-982D2721FCE2}" type="presParOf" srcId="{0E4E5B3D-55CF-44EF-8EDA-944E72919242}" destId="{A05F3442-F85B-4589-B66C-BD3F766F27E6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0A5F73-6E87-4288-875C-C4E0396CD53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9B7855-3EA6-421A-A151-8B3A6EFF8E98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Объектом исследования 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данной работы являются курсанты военных образовательных организаций высшего образования Министерства обороны Российской Федерации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901E48-DEB9-4846-8277-4A876B144BE5}" type="parTrans" cxnId="{FCE85826-297D-4B1F-B23C-87383C370449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227C532-663B-402D-A91C-C8906C7AC8CF}" type="sibTrans" cxnId="{FCE85826-297D-4B1F-B23C-87383C370449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808D7DF-16AD-46D9-94CC-D4C69C7A570A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Предметом исследования 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являются психологические особенности развития профессиональной идентичности у курсантов военных образовательных организаций высшего образования Министерства обороны Российской Федерации</a:t>
          </a:r>
        </a:p>
      </dgm:t>
    </dgm:pt>
    <dgm:pt modelId="{818BB7BA-8856-445B-BCFA-7855EFFA8610}" type="parTrans" cxnId="{A7F12985-943A-4009-AB4A-8BE01963BF4F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F5F684-09AE-456F-B1FF-955BFBD3328F}" type="sibTrans" cxnId="{A7F12985-943A-4009-AB4A-8BE01963BF4F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7C5437-BDB2-4761-94F6-583D63C4B1B6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Целью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диссертационного исследования является выявление психологических особенностей развития профессиональной идентичности курсантов военных образовательных организаций высшего образования Министерства обороны Российской Федерации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952703-691B-4938-8C23-CD63EF331378}" type="parTrans" cxnId="{FCE7C787-9739-479E-9BFB-B7556921BA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82BF6C-5A96-450D-85DC-42163641D4F7}" type="sibTrans" cxnId="{FCE7C787-9739-479E-9BFB-B7556921BA4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69CCD1-0E2B-4369-B481-5C73744FAF7D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Задачи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исследования: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AE3E6A-C574-46F5-860E-BDB56029553F}" type="parTrans" cxnId="{6799666B-FCEF-4542-902E-5E198E61595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1821420-6CB0-40D8-A49A-88E7FDFB823A}" type="sibTrans" cxnId="{6799666B-FCEF-4542-902E-5E198E61595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288D45-B25E-491B-A8F4-96D4D0BFBE9E}">
      <dgm:prSet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1. Изучить основные теоретико-методологические подходы к анализу психологических особенностей формирования профессиональной идентичности курсантов военных образовательных организаций высшего образования Министерства обороны Российской Федерации.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10D55A-D310-4A5F-9304-14391C715AE3}" type="parTrans" cxnId="{18304876-625C-480C-8C8C-1E841252BDD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8EA5C1-19E0-4F07-B25C-4B1DCC6BE309}" type="sibTrans" cxnId="{18304876-625C-480C-8C8C-1E841252BDD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B8D4B9-0BEE-447A-A095-C01331641EBA}">
      <dgm:prSet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2. Определить основные факторы (внутренние и внешние) формирования идентичности курсантов военных образовательных организаций высшего образования Министерства обороны Российской Федерации.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011C97-3FD5-40B4-8588-C1C2CA09FF23}" type="parTrans" cxnId="{9E435B0F-0BF0-41CC-AD76-7DB82505616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2B62A64-CC74-460B-8CEF-F81273E0638B}" type="sibTrans" cxnId="{9E435B0F-0BF0-41CC-AD76-7DB82505616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308A15-1ABF-4BDC-A6D2-67C20A97DCBB}">
      <dgm:prSet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3. Разработать специальную образовательную программу, направленную на развитие профессиональной идентичности курсантов военных образовательных организаций высшего образования Министерства обороны Российской Федерации.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F653EEE-F474-4910-ABB2-D48FD8D0458D}" type="parTrans" cxnId="{8AE979B2-059C-480E-84C2-BE255B4191A0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8A230C-4866-47E0-99FD-CBDA609B00BB}" type="sibTrans" cxnId="{8AE979B2-059C-480E-84C2-BE255B4191A0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D616C9-A3EC-41F4-84F0-2CA35DEE0F14}">
      <dgm:prSet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4. Определить эффективность специальной образовательной программы, направленной на развитие профессиональной идентичности курсантов военных образовательных организаций высшего образования Министерства обороны Российской Федерации, посредством эксперимента.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A23D70-6392-4E35-81B5-775CC6087AD5}" type="parTrans" cxnId="{19E55761-4FFD-45F6-B58D-F957E993EE9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F202B8-9760-40DB-A24A-A0A09E0154D5}" type="sibTrans" cxnId="{19E55761-4FFD-45F6-B58D-F957E993EE9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CF7436-1585-4A70-B332-4EFCB8E67CCB}">
      <dgm:prSet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5. Разработать рекомендации на основе проведенного исследования для улучшения образовательных программ, способствующих эффективному развитию профессиональной идентичности курсантов военных образовательных организаций высшего образования Министерства обороны Российской Федерации.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602CB37-1B78-4B29-8539-B39400251E9E}" type="parTrans" cxnId="{26B2AD2C-2F4A-4F5A-843A-FE442A8873D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B1E982-98DA-4DD9-A58F-E9E28DCEB471}" type="sibTrans" cxnId="{26B2AD2C-2F4A-4F5A-843A-FE442A8873D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09B2ED-9B05-4808-8DCD-C503DFD8523C}" type="pres">
      <dgm:prSet presAssocID="{E10A5F73-6E87-4288-875C-C4E0396CD531}" presName="linear" presStyleCnt="0">
        <dgm:presLayoutVars>
          <dgm:animLvl val="lvl"/>
          <dgm:resizeHandles val="exact"/>
        </dgm:presLayoutVars>
      </dgm:prSet>
      <dgm:spPr/>
    </dgm:pt>
    <dgm:pt modelId="{58AD647D-E4B8-42EB-A733-9A89ED1523B5}" type="pres">
      <dgm:prSet presAssocID="{6C9B7855-3EA6-421A-A151-8B3A6EFF8E9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67852-6AFC-41D4-94EA-E55F13BE0C53}" type="pres">
      <dgm:prSet presAssocID="{7227C532-663B-402D-A91C-C8906C7AC8CF}" presName="spacer" presStyleCnt="0"/>
      <dgm:spPr/>
    </dgm:pt>
    <dgm:pt modelId="{57241C12-4775-498B-B7C9-18EAF877DCEE}" type="pres">
      <dgm:prSet presAssocID="{A808D7DF-16AD-46D9-94CC-D4C69C7A570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F551C8-FACD-405E-85D8-7C667C4651D1}" type="pres">
      <dgm:prSet presAssocID="{CEF5F684-09AE-456F-B1FF-955BFBD3328F}" presName="spacer" presStyleCnt="0"/>
      <dgm:spPr/>
    </dgm:pt>
    <dgm:pt modelId="{50351EEE-BFDB-47E5-A7D6-361ED481D2B4}" type="pres">
      <dgm:prSet presAssocID="{E07C5437-BDB2-4761-94F6-583D63C4B1B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E37158-11AE-4C3B-86F4-09293B76265E}" type="pres">
      <dgm:prSet presAssocID="{1882BF6C-5A96-450D-85DC-42163641D4F7}" presName="spacer" presStyleCnt="0"/>
      <dgm:spPr/>
    </dgm:pt>
    <dgm:pt modelId="{92F49F54-BD88-4F7B-BD16-16FAAD23C17E}" type="pres">
      <dgm:prSet presAssocID="{2769CCD1-0E2B-4369-B481-5C73744FAF7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56B2C8-DDA9-4B0B-98F4-5696C382EDB3}" type="pres">
      <dgm:prSet presAssocID="{2769CCD1-0E2B-4369-B481-5C73744FAF7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E85826-297D-4B1F-B23C-87383C370449}" srcId="{E10A5F73-6E87-4288-875C-C4E0396CD531}" destId="{6C9B7855-3EA6-421A-A151-8B3A6EFF8E98}" srcOrd="0" destOrd="0" parTransId="{2B901E48-DEB9-4846-8277-4A876B144BE5}" sibTransId="{7227C532-663B-402D-A91C-C8906C7AC8CF}"/>
    <dgm:cxn modelId="{19E55761-4FFD-45F6-B58D-F957E993EE94}" srcId="{2769CCD1-0E2B-4369-B481-5C73744FAF7D}" destId="{90D616C9-A3EC-41F4-84F0-2CA35DEE0F14}" srcOrd="3" destOrd="0" parTransId="{25A23D70-6392-4E35-81B5-775CC6087AD5}" sibTransId="{1AF202B8-9760-40DB-A24A-A0A09E0154D5}"/>
    <dgm:cxn modelId="{B1A81978-BE37-4E96-9181-DE89FB48A6EF}" type="presOf" srcId="{E10A5F73-6E87-4288-875C-C4E0396CD531}" destId="{0309B2ED-9B05-4808-8DCD-C503DFD8523C}" srcOrd="0" destOrd="0" presId="urn:microsoft.com/office/officeart/2005/8/layout/vList2"/>
    <dgm:cxn modelId="{18304876-625C-480C-8C8C-1E841252BDD5}" srcId="{2769CCD1-0E2B-4369-B481-5C73744FAF7D}" destId="{B6288D45-B25E-491B-A8F4-96D4D0BFBE9E}" srcOrd="0" destOrd="0" parTransId="{7110D55A-D310-4A5F-9304-14391C715AE3}" sibTransId="{498EA5C1-19E0-4F07-B25C-4B1DCC6BE309}"/>
    <dgm:cxn modelId="{B855F87C-AC07-4B0D-AD50-414013539BA1}" type="presOf" srcId="{E07C5437-BDB2-4761-94F6-583D63C4B1B6}" destId="{50351EEE-BFDB-47E5-A7D6-361ED481D2B4}" srcOrd="0" destOrd="0" presId="urn:microsoft.com/office/officeart/2005/8/layout/vList2"/>
    <dgm:cxn modelId="{AA0FE448-D99B-4561-9A22-6B4A002AB204}" type="presOf" srcId="{2769CCD1-0E2B-4369-B481-5C73744FAF7D}" destId="{92F49F54-BD88-4F7B-BD16-16FAAD23C17E}" srcOrd="0" destOrd="0" presId="urn:microsoft.com/office/officeart/2005/8/layout/vList2"/>
    <dgm:cxn modelId="{D3AB7FFD-7F7B-43ED-B4EC-B16285E941E6}" type="presOf" srcId="{5BCF7436-1585-4A70-B332-4EFCB8E67CCB}" destId="{0656B2C8-DDA9-4B0B-98F4-5696C382EDB3}" srcOrd="0" destOrd="4" presId="urn:microsoft.com/office/officeart/2005/8/layout/vList2"/>
    <dgm:cxn modelId="{FE4F7FCE-FF5E-4715-841C-079841FC99D1}" type="presOf" srcId="{6C9B7855-3EA6-421A-A151-8B3A6EFF8E98}" destId="{58AD647D-E4B8-42EB-A733-9A89ED1523B5}" srcOrd="0" destOrd="0" presId="urn:microsoft.com/office/officeart/2005/8/layout/vList2"/>
    <dgm:cxn modelId="{FCE7C787-9739-479E-9BFB-B7556921BA45}" srcId="{E10A5F73-6E87-4288-875C-C4E0396CD531}" destId="{E07C5437-BDB2-4761-94F6-583D63C4B1B6}" srcOrd="2" destOrd="0" parTransId="{A6952703-691B-4938-8C23-CD63EF331378}" sibTransId="{1882BF6C-5A96-450D-85DC-42163641D4F7}"/>
    <dgm:cxn modelId="{48ABF1F4-FD30-4631-AE07-0EE89DCA6A07}" type="presOf" srcId="{50308A15-1ABF-4BDC-A6D2-67C20A97DCBB}" destId="{0656B2C8-DDA9-4B0B-98F4-5696C382EDB3}" srcOrd="0" destOrd="2" presId="urn:microsoft.com/office/officeart/2005/8/layout/vList2"/>
    <dgm:cxn modelId="{8AE979B2-059C-480E-84C2-BE255B4191A0}" srcId="{2769CCD1-0E2B-4369-B481-5C73744FAF7D}" destId="{50308A15-1ABF-4BDC-A6D2-67C20A97DCBB}" srcOrd="2" destOrd="0" parTransId="{4F653EEE-F474-4910-ABB2-D48FD8D0458D}" sibTransId="{848A230C-4866-47E0-99FD-CBDA609B00BB}"/>
    <dgm:cxn modelId="{6799666B-FCEF-4542-902E-5E198E615956}" srcId="{E10A5F73-6E87-4288-875C-C4E0396CD531}" destId="{2769CCD1-0E2B-4369-B481-5C73744FAF7D}" srcOrd="3" destOrd="0" parTransId="{D2AE3E6A-C574-46F5-860E-BDB56029553F}" sibTransId="{81821420-6CB0-40D8-A49A-88E7FDFB823A}"/>
    <dgm:cxn modelId="{26B2AD2C-2F4A-4F5A-843A-FE442A8873D6}" srcId="{2769CCD1-0E2B-4369-B481-5C73744FAF7D}" destId="{5BCF7436-1585-4A70-B332-4EFCB8E67CCB}" srcOrd="4" destOrd="0" parTransId="{6602CB37-1B78-4B29-8539-B39400251E9E}" sibTransId="{45B1E982-98DA-4DD9-A58F-E9E28DCEB471}"/>
    <dgm:cxn modelId="{A7F12985-943A-4009-AB4A-8BE01963BF4F}" srcId="{E10A5F73-6E87-4288-875C-C4E0396CD531}" destId="{A808D7DF-16AD-46D9-94CC-D4C69C7A570A}" srcOrd="1" destOrd="0" parTransId="{818BB7BA-8856-445B-BCFA-7855EFFA8610}" sibTransId="{CEF5F684-09AE-456F-B1FF-955BFBD3328F}"/>
    <dgm:cxn modelId="{0C278A28-6347-4E2A-B155-828C2A2B4408}" type="presOf" srcId="{B6288D45-B25E-491B-A8F4-96D4D0BFBE9E}" destId="{0656B2C8-DDA9-4B0B-98F4-5696C382EDB3}" srcOrd="0" destOrd="0" presId="urn:microsoft.com/office/officeart/2005/8/layout/vList2"/>
    <dgm:cxn modelId="{98D4D423-3E4E-4E54-9C11-D94451744921}" type="presOf" srcId="{A808D7DF-16AD-46D9-94CC-D4C69C7A570A}" destId="{57241C12-4775-498B-B7C9-18EAF877DCEE}" srcOrd="0" destOrd="0" presId="urn:microsoft.com/office/officeart/2005/8/layout/vList2"/>
    <dgm:cxn modelId="{F6735B7B-8B4C-4E43-BA29-A714B02F1E24}" type="presOf" srcId="{7CB8D4B9-0BEE-447A-A095-C01331641EBA}" destId="{0656B2C8-DDA9-4B0B-98F4-5696C382EDB3}" srcOrd="0" destOrd="1" presId="urn:microsoft.com/office/officeart/2005/8/layout/vList2"/>
    <dgm:cxn modelId="{542DFF99-81DD-47BA-8993-7E6B1F906E58}" type="presOf" srcId="{90D616C9-A3EC-41F4-84F0-2CA35DEE0F14}" destId="{0656B2C8-DDA9-4B0B-98F4-5696C382EDB3}" srcOrd="0" destOrd="3" presId="urn:microsoft.com/office/officeart/2005/8/layout/vList2"/>
    <dgm:cxn modelId="{9E435B0F-0BF0-41CC-AD76-7DB82505616C}" srcId="{2769CCD1-0E2B-4369-B481-5C73744FAF7D}" destId="{7CB8D4B9-0BEE-447A-A095-C01331641EBA}" srcOrd="1" destOrd="0" parTransId="{AC011C97-3FD5-40B4-8588-C1C2CA09FF23}" sibTransId="{92B62A64-CC74-460B-8CEF-F81273E0638B}"/>
    <dgm:cxn modelId="{B46ED491-1BF4-4617-ADCF-6BFCEC6848DF}" type="presParOf" srcId="{0309B2ED-9B05-4808-8DCD-C503DFD8523C}" destId="{58AD647D-E4B8-42EB-A733-9A89ED1523B5}" srcOrd="0" destOrd="0" presId="urn:microsoft.com/office/officeart/2005/8/layout/vList2"/>
    <dgm:cxn modelId="{E8BB9383-559A-4739-AD91-374F6D85A1AA}" type="presParOf" srcId="{0309B2ED-9B05-4808-8DCD-C503DFD8523C}" destId="{EE567852-6AFC-41D4-94EA-E55F13BE0C53}" srcOrd="1" destOrd="0" presId="urn:microsoft.com/office/officeart/2005/8/layout/vList2"/>
    <dgm:cxn modelId="{8AD09191-0E1D-414F-A9D1-0D27F29EA635}" type="presParOf" srcId="{0309B2ED-9B05-4808-8DCD-C503DFD8523C}" destId="{57241C12-4775-498B-B7C9-18EAF877DCEE}" srcOrd="2" destOrd="0" presId="urn:microsoft.com/office/officeart/2005/8/layout/vList2"/>
    <dgm:cxn modelId="{19A694A3-4034-445F-ACCB-A86C0008290D}" type="presParOf" srcId="{0309B2ED-9B05-4808-8DCD-C503DFD8523C}" destId="{E0F551C8-FACD-405E-85D8-7C667C4651D1}" srcOrd="3" destOrd="0" presId="urn:microsoft.com/office/officeart/2005/8/layout/vList2"/>
    <dgm:cxn modelId="{E5958657-E27D-4235-A2A0-3B3AB001B847}" type="presParOf" srcId="{0309B2ED-9B05-4808-8DCD-C503DFD8523C}" destId="{50351EEE-BFDB-47E5-A7D6-361ED481D2B4}" srcOrd="4" destOrd="0" presId="urn:microsoft.com/office/officeart/2005/8/layout/vList2"/>
    <dgm:cxn modelId="{43E9B5ED-E14C-4257-B6AD-410E07978DF5}" type="presParOf" srcId="{0309B2ED-9B05-4808-8DCD-C503DFD8523C}" destId="{11E37158-11AE-4C3B-86F4-09293B76265E}" srcOrd="5" destOrd="0" presId="urn:microsoft.com/office/officeart/2005/8/layout/vList2"/>
    <dgm:cxn modelId="{22A36205-613F-44B4-BEF2-87322E02410F}" type="presParOf" srcId="{0309B2ED-9B05-4808-8DCD-C503DFD8523C}" destId="{92F49F54-BD88-4F7B-BD16-16FAAD23C17E}" srcOrd="6" destOrd="0" presId="urn:microsoft.com/office/officeart/2005/8/layout/vList2"/>
    <dgm:cxn modelId="{B8FA364D-6B16-43C5-AFE6-1A176134DD2D}" type="presParOf" srcId="{0309B2ED-9B05-4808-8DCD-C503DFD8523C}" destId="{0656B2C8-DDA9-4B0B-98F4-5696C382EDB3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FB99A6-794E-49EB-B345-9706DD9215C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C51080-09FE-487D-BF91-45648E6D35D0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/>
            <a:t>1. В процессе обучения курсантов военных образовательных организаций высшего образования Министерства обороны Российской Федерации происходит развитие их профессиональной идентичности.</a:t>
          </a:r>
          <a:endParaRPr lang="ru-RU" dirty="0"/>
        </a:p>
      </dgm:t>
    </dgm:pt>
    <dgm:pt modelId="{CECE28E3-8D4C-49B1-9BC5-F139766AF92B}" type="parTrans" cxnId="{58F8FE56-6C5C-4B99-9669-4EE34E52977F}">
      <dgm:prSet/>
      <dgm:spPr/>
      <dgm:t>
        <a:bodyPr/>
        <a:lstStyle/>
        <a:p>
          <a:endParaRPr lang="ru-RU"/>
        </a:p>
      </dgm:t>
    </dgm:pt>
    <dgm:pt modelId="{BCB6BB37-3041-4966-AEAA-F95E8F62093C}" type="sibTrans" cxnId="{58F8FE56-6C5C-4B99-9669-4EE34E52977F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9ACE0161-5984-4448-AD4E-22C2C4CA0609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/>
            <a:t>2. Профессиональная идентичность курсантов военных образовательных организаций высшего образования Министерства обороны Российской Федерации связана с удовлетворённостью профессией, профессиональным </a:t>
          </a:r>
          <a:r>
            <a:rPr lang="ru-RU" dirty="0" err="1" smtClean="0"/>
            <a:t>самоотношением</a:t>
          </a:r>
          <a:r>
            <a:rPr lang="ru-RU" dirty="0" smtClean="0"/>
            <a:t>, приоритетами в построении карьеры и мотивами выбора военной профессии.</a:t>
          </a:r>
          <a:endParaRPr lang="ru-RU" dirty="0"/>
        </a:p>
      </dgm:t>
    </dgm:pt>
    <dgm:pt modelId="{FB0190B6-0B49-4D20-B759-0D312FCF7627}" type="parTrans" cxnId="{2CF82BD5-3D72-4C98-AB23-BB2A8CC9F164}">
      <dgm:prSet/>
      <dgm:spPr/>
      <dgm:t>
        <a:bodyPr/>
        <a:lstStyle/>
        <a:p>
          <a:endParaRPr lang="ru-RU"/>
        </a:p>
      </dgm:t>
    </dgm:pt>
    <dgm:pt modelId="{20ED2CB5-8242-469F-AAE6-097E072223CB}" type="sibTrans" cxnId="{2CF82BD5-3D72-4C98-AB23-BB2A8CC9F164}">
      <dgm:prSet/>
      <dgm:spPr/>
      <dgm:t>
        <a:bodyPr/>
        <a:lstStyle/>
        <a:p>
          <a:endParaRPr lang="ru-RU"/>
        </a:p>
      </dgm:t>
    </dgm:pt>
    <dgm:pt modelId="{7969AADB-BC45-4864-A49C-6ABACBCC8E1F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/>
            <a:t>3. Разработанная методическая программа, апробированная в ходе обучения курсантов образовательных организаций высшего образования Министерства обороны Российской Федерации, позволяет повысить показатели их профессиональной идентичности.</a:t>
          </a:r>
          <a:endParaRPr lang="ru-RU" dirty="0"/>
        </a:p>
      </dgm:t>
    </dgm:pt>
    <dgm:pt modelId="{EBDE6F08-5C2A-4F4B-B3F7-023854FC57D1}" type="parTrans" cxnId="{BD7581D1-5073-4CD4-9AED-5D2C745D6E36}">
      <dgm:prSet/>
      <dgm:spPr/>
      <dgm:t>
        <a:bodyPr/>
        <a:lstStyle/>
        <a:p>
          <a:endParaRPr lang="ru-RU"/>
        </a:p>
      </dgm:t>
    </dgm:pt>
    <dgm:pt modelId="{809CED01-CD04-49AC-8E0D-45493141DBDB}" type="sibTrans" cxnId="{BD7581D1-5073-4CD4-9AED-5D2C745D6E36}">
      <dgm:prSet/>
      <dgm:spPr/>
      <dgm:t>
        <a:bodyPr/>
        <a:lstStyle/>
        <a:p>
          <a:endParaRPr lang="ru-RU"/>
        </a:p>
      </dgm:t>
    </dgm:pt>
    <dgm:pt modelId="{7001019E-F5F4-4A61-8990-ED5F19D46E67}" type="pres">
      <dgm:prSet presAssocID="{0DFB99A6-794E-49EB-B345-9706DD9215C6}" presName="Name0" presStyleCnt="0">
        <dgm:presLayoutVars>
          <dgm:chMax val="7"/>
          <dgm:chPref val="7"/>
          <dgm:dir/>
        </dgm:presLayoutVars>
      </dgm:prSet>
      <dgm:spPr/>
    </dgm:pt>
    <dgm:pt modelId="{4DAE42A7-9D82-4DFD-B48A-C07EC1C044FA}" type="pres">
      <dgm:prSet presAssocID="{0DFB99A6-794E-49EB-B345-9706DD9215C6}" presName="Name1" presStyleCnt="0"/>
      <dgm:spPr/>
    </dgm:pt>
    <dgm:pt modelId="{7419C1BE-212E-4776-8D9A-558A603A43AC}" type="pres">
      <dgm:prSet presAssocID="{0DFB99A6-794E-49EB-B345-9706DD9215C6}" presName="cycle" presStyleCnt="0"/>
      <dgm:spPr/>
    </dgm:pt>
    <dgm:pt modelId="{9DA02D7E-5700-46EB-83D5-1F19BBD2E732}" type="pres">
      <dgm:prSet presAssocID="{0DFB99A6-794E-49EB-B345-9706DD9215C6}" presName="srcNode" presStyleLbl="node1" presStyleIdx="0" presStyleCnt="3"/>
      <dgm:spPr/>
    </dgm:pt>
    <dgm:pt modelId="{5FF6D03A-DE85-4828-9697-1644443AAA88}" type="pres">
      <dgm:prSet presAssocID="{0DFB99A6-794E-49EB-B345-9706DD9215C6}" presName="conn" presStyleLbl="parChTrans1D2" presStyleIdx="0" presStyleCnt="1"/>
      <dgm:spPr/>
    </dgm:pt>
    <dgm:pt modelId="{2C87DE6F-2B42-4134-AF82-BD00D95E447A}" type="pres">
      <dgm:prSet presAssocID="{0DFB99A6-794E-49EB-B345-9706DD9215C6}" presName="extraNode" presStyleLbl="node1" presStyleIdx="0" presStyleCnt="3"/>
      <dgm:spPr/>
    </dgm:pt>
    <dgm:pt modelId="{907522FF-19B4-4B1D-AFB2-15C80B37EE1D}" type="pres">
      <dgm:prSet presAssocID="{0DFB99A6-794E-49EB-B345-9706DD9215C6}" presName="dstNode" presStyleLbl="node1" presStyleIdx="0" presStyleCnt="3"/>
      <dgm:spPr/>
    </dgm:pt>
    <dgm:pt modelId="{F1264B7E-CF86-42C8-9ECB-30546C00BD8B}" type="pres">
      <dgm:prSet presAssocID="{68C51080-09FE-487D-BF91-45648E6D35D0}" presName="text_1" presStyleLbl="node1" presStyleIdx="0" presStyleCnt="3">
        <dgm:presLayoutVars>
          <dgm:bulletEnabled val="1"/>
        </dgm:presLayoutVars>
      </dgm:prSet>
      <dgm:spPr/>
    </dgm:pt>
    <dgm:pt modelId="{A60532DC-64B4-468C-9D6D-1E36B5921CC0}" type="pres">
      <dgm:prSet presAssocID="{68C51080-09FE-487D-BF91-45648E6D35D0}" presName="accent_1" presStyleCnt="0"/>
      <dgm:spPr/>
    </dgm:pt>
    <dgm:pt modelId="{4C615E4C-DFFE-4703-98C1-68BA497DE976}" type="pres">
      <dgm:prSet presAssocID="{68C51080-09FE-487D-BF91-45648E6D35D0}" presName="accentRepeatNode" presStyleLbl="solidFgAcc1" presStyleIdx="0" presStyleCnt="3"/>
      <dgm:spPr>
        <a:ln>
          <a:solidFill>
            <a:schemeClr val="accent6">
              <a:lumMod val="75000"/>
            </a:schemeClr>
          </a:solidFill>
        </a:ln>
      </dgm:spPr>
    </dgm:pt>
    <dgm:pt modelId="{67C123D0-F5A4-491B-8172-ADFCBD2CF3B0}" type="pres">
      <dgm:prSet presAssocID="{9ACE0161-5984-4448-AD4E-22C2C4CA0609}" presName="text_2" presStyleLbl="node1" presStyleIdx="1" presStyleCnt="3">
        <dgm:presLayoutVars>
          <dgm:bulletEnabled val="1"/>
        </dgm:presLayoutVars>
      </dgm:prSet>
      <dgm:spPr/>
    </dgm:pt>
    <dgm:pt modelId="{57DA2F1D-522A-4678-A6C5-2D4A384BF338}" type="pres">
      <dgm:prSet presAssocID="{9ACE0161-5984-4448-AD4E-22C2C4CA0609}" presName="accent_2" presStyleCnt="0"/>
      <dgm:spPr/>
    </dgm:pt>
    <dgm:pt modelId="{D0E5777D-7839-4C47-A7B0-0D1DBC7FFE71}" type="pres">
      <dgm:prSet presAssocID="{9ACE0161-5984-4448-AD4E-22C2C4CA0609}" presName="accentRepeatNode" presStyleLbl="solidFgAcc1" presStyleIdx="1" presStyleCnt="3"/>
      <dgm:spPr>
        <a:ln>
          <a:solidFill>
            <a:schemeClr val="accent6">
              <a:lumMod val="75000"/>
            </a:schemeClr>
          </a:solidFill>
        </a:ln>
      </dgm:spPr>
    </dgm:pt>
    <dgm:pt modelId="{1263C872-B3B6-418F-A997-128D055F71A5}" type="pres">
      <dgm:prSet presAssocID="{7969AADB-BC45-4864-A49C-6ABACBCC8E1F}" presName="text_3" presStyleLbl="node1" presStyleIdx="2" presStyleCnt="3">
        <dgm:presLayoutVars>
          <dgm:bulletEnabled val="1"/>
        </dgm:presLayoutVars>
      </dgm:prSet>
      <dgm:spPr/>
    </dgm:pt>
    <dgm:pt modelId="{B5BB0BDA-6B92-4C53-8352-DD990BED0F7A}" type="pres">
      <dgm:prSet presAssocID="{7969AADB-BC45-4864-A49C-6ABACBCC8E1F}" presName="accent_3" presStyleCnt="0"/>
      <dgm:spPr/>
    </dgm:pt>
    <dgm:pt modelId="{413B1164-7DC7-4A1C-A70E-DC2DA6640DDC}" type="pres">
      <dgm:prSet presAssocID="{7969AADB-BC45-4864-A49C-6ABACBCC8E1F}" presName="accentRepeatNode" presStyleLbl="solidFgAcc1" presStyleIdx="2" presStyleCnt="3"/>
      <dgm:spPr>
        <a:ln>
          <a:solidFill>
            <a:schemeClr val="accent6">
              <a:lumMod val="75000"/>
            </a:schemeClr>
          </a:solidFill>
        </a:ln>
      </dgm:spPr>
    </dgm:pt>
  </dgm:ptLst>
  <dgm:cxnLst>
    <dgm:cxn modelId="{490E21B6-95CB-444C-87CA-628B1B91BE7B}" type="presOf" srcId="{7969AADB-BC45-4864-A49C-6ABACBCC8E1F}" destId="{1263C872-B3B6-418F-A997-128D055F71A5}" srcOrd="0" destOrd="0" presId="urn:microsoft.com/office/officeart/2008/layout/VerticalCurvedList"/>
    <dgm:cxn modelId="{2CF82BD5-3D72-4C98-AB23-BB2A8CC9F164}" srcId="{0DFB99A6-794E-49EB-B345-9706DD9215C6}" destId="{9ACE0161-5984-4448-AD4E-22C2C4CA0609}" srcOrd="1" destOrd="0" parTransId="{FB0190B6-0B49-4D20-B759-0D312FCF7627}" sibTransId="{20ED2CB5-8242-469F-AAE6-097E072223CB}"/>
    <dgm:cxn modelId="{BD7581D1-5073-4CD4-9AED-5D2C745D6E36}" srcId="{0DFB99A6-794E-49EB-B345-9706DD9215C6}" destId="{7969AADB-BC45-4864-A49C-6ABACBCC8E1F}" srcOrd="2" destOrd="0" parTransId="{EBDE6F08-5C2A-4F4B-B3F7-023854FC57D1}" sibTransId="{809CED01-CD04-49AC-8E0D-45493141DBDB}"/>
    <dgm:cxn modelId="{1CE3F47D-ED28-4474-99BF-6BBE15AFFDBF}" type="presOf" srcId="{68C51080-09FE-487D-BF91-45648E6D35D0}" destId="{F1264B7E-CF86-42C8-9ECB-30546C00BD8B}" srcOrd="0" destOrd="0" presId="urn:microsoft.com/office/officeart/2008/layout/VerticalCurvedList"/>
    <dgm:cxn modelId="{13955D6D-2DCD-4610-9824-AFB661D1C477}" type="presOf" srcId="{0DFB99A6-794E-49EB-B345-9706DD9215C6}" destId="{7001019E-F5F4-4A61-8990-ED5F19D46E67}" srcOrd="0" destOrd="0" presId="urn:microsoft.com/office/officeart/2008/layout/VerticalCurvedList"/>
    <dgm:cxn modelId="{7F7393B0-BAF8-467D-BA5C-CB61FAE9B3C3}" type="presOf" srcId="{BCB6BB37-3041-4966-AEAA-F95E8F62093C}" destId="{5FF6D03A-DE85-4828-9697-1644443AAA88}" srcOrd="0" destOrd="0" presId="urn:microsoft.com/office/officeart/2008/layout/VerticalCurvedList"/>
    <dgm:cxn modelId="{58F8FE56-6C5C-4B99-9669-4EE34E52977F}" srcId="{0DFB99A6-794E-49EB-B345-9706DD9215C6}" destId="{68C51080-09FE-487D-BF91-45648E6D35D0}" srcOrd="0" destOrd="0" parTransId="{CECE28E3-8D4C-49B1-9BC5-F139766AF92B}" sibTransId="{BCB6BB37-3041-4966-AEAA-F95E8F62093C}"/>
    <dgm:cxn modelId="{37202D92-AC49-475A-A254-AFCA0920A4C8}" type="presOf" srcId="{9ACE0161-5984-4448-AD4E-22C2C4CA0609}" destId="{67C123D0-F5A4-491B-8172-ADFCBD2CF3B0}" srcOrd="0" destOrd="0" presId="urn:microsoft.com/office/officeart/2008/layout/VerticalCurvedList"/>
    <dgm:cxn modelId="{47798235-D710-418F-93FC-FE5254021BF0}" type="presParOf" srcId="{7001019E-F5F4-4A61-8990-ED5F19D46E67}" destId="{4DAE42A7-9D82-4DFD-B48A-C07EC1C044FA}" srcOrd="0" destOrd="0" presId="urn:microsoft.com/office/officeart/2008/layout/VerticalCurvedList"/>
    <dgm:cxn modelId="{348BE9BB-A03B-4908-B7A3-4D8690437398}" type="presParOf" srcId="{4DAE42A7-9D82-4DFD-B48A-C07EC1C044FA}" destId="{7419C1BE-212E-4776-8D9A-558A603A43AC}" srcOrd="0" destOrd="0" presId="urn:microsoft.com/office/officeart/2008/layout/VerticalCurvedList"/>
    <dgm:cxn modelId="{3ACCDD04-DB74-4B45-93A5-B6E96448B894}" type="presParOf" srcId="{7419C1BE-212E-4776-8D9A-558A603A43AC}" destId="{9DA02D7E-5700-46EB-83D5-1F19BBD2E732}" srcOrd="0" destOrd="0" presId="urn:microsoft.com/office/officeart/2008/layout/VerticalCurvedList"/>
    <dgm:cxn modelId="{CF24BDA5-435D-4CB5-9D16-6AEA342CCEB5}" type="presParOf" srcId="{7419C1BE-212E-4776-8D9A-558A603A43AC}" destId="{5FF6D03A-DE85-4828-9697-1644443AAA88}" srcOrd="1" destOrd="0" presId="urn:microsoft.com/office/officeart/2008/layout/VerticalCurvedList"/>
    <dgm:cxn modelId="{3CD19F64-7FDE-4AA3-9471-A279A97107E3}" type="presParOf" srcId="{7419C1BE-212E-4776-8D9A-558A603A43AC}" destId="{2C87DE6F-2B42-4134-AF82-BD00D95E447A}" srcOrd="2" destOrd="0" presId="urn:microsoft.com/office/officeart/2008/layout/VerticalCurvedList"/>
    <dgm:cxn modelId="{6598A21F-963C-40BC-8C46-E2244FF773C8}" type="presParOf" srcId="{7419C1BE-212E-4776-8D9A-558A603A43AC}" destId="{907522FF-19B4-4B1D-AFB2-15C80B37EE1D}" srcOrd="3" destOrd="0" presId="urn:microsoft.com/office/officeart/2008/layout/VerticalCurvedList"/>
    <dgm:cxn modelId="{431CC5E6-DC06-47F3-8BC3-A388B8C2D049}" type="presParOf" srcId="{4DAE42A7-9D82-4DFD-B48A-C07EC1C044FA}" destId="{F1264B7E-CF86-42C8-9ECB-30546C00BD8B}" srcOrd="1" destOrd="0" presId="urn:microsoft.com/office/officeart/2008/layout/VerticalCurvedList"/>
    <dgm:cxn modelId="{25EFE873-CCC8-49BE-9363-91CB9DF9ED50}" type="presParOf" srcId="{4DAE42A7-9D82-4DFD-B48A-C07EC1C044FA}" destId="{A60532DC-64B4-468C-9D6D-1E36B5921CC0}" srcOrd="2" destOrd="0" presId="urn:microsoft.com/office/officeart/2008/layout/VerticalCurvedList"/>
    <dgm:cxn modelId="{FCB8CC23-0715-4E8B-BE9E-484122DCA5C7}" type="presParOf" srcId="{A60532DC-64B4-468C-9D6D-1E36B5921CC0}" destId="{4C615E4C-DFFE-4703-98C1-68BA497DE976}" srcOrd="0" destOrd="0" presId="urn:microsoft.com/office/officeart/2008/layout/VerticalCurvedList"/>
    <dgm:cxn modelId="{63900CC3-0AE8-47FD-BD1D-7B1714FF8AF4}" type="presParOf" srcId="{4DAE42A7-9D82-4DFD-B48A-C07EC1C044FA}" destId="{67C123D0-F5A4-491B-8172-ADFCBD2CF3B0}" srcOrd="3" destOrd="0" presId="urn:microsoft.com/office/officeart/2008/layout/VerticalCurvedList"/>
    <dgm:cxn modelId="{53949E39-CF05-4604-B4C7-31CE59AB22D8}" type="presParOf" srcId="{4DAE42A7-9D82-4DFD-B48A-C07EC1C044FA}" destId="{57DA2F1D-522A-4678-A6C5-2D4A384BF338}" srcOrd="4" destOrd="0" presId="urn:microsoft.com/office/officeart/2008/layout/VerticalCurvedList"/>
    <dgm:cxn modelId="{9863A645-F8CA-4D01-8739-0D5925BA2664}" type="presParOf" srcId="{57DA2F1D-522A-4678-A6C5-2D4A384BF338}" destId="{D0E5777D-7839-4C47-A7B0-0D1DBC7FFE71}" srcOrd="0" destOrd="0" presId="urn:microsoft.com/office/officeart/2008/layout/VerticalCurvedList"/>
    <dgm:cxn modelId="{83166509-1632-44B4-9562-8C3A795D3F23}" type="presParOf" srcId="{4DAE42A7-9D82-4DFD-B48A-C07EC1C044FA}" destId="{1263C872-B3B6-418F-A997-128D055F71A5}" srcOrd="5" destOrd="0" presId="urn:microsoft.com/office/officeart/2008/layout/VerticalCurvedList"/>
    <dgm:cxn modelId="{B6C734DB-D0CE-4392-AB86-61872B1A8085}" type="presParOf" srcId="{4DAE42A7-9D82-4DFD-B48A-C07EC1C044FA}" destId="{B5BB0BDA-6B92-4C53-8352-DD990BED0F7A}" srcOrd="6" destOrd="0" presId="urn:microsoft.com/office/officeart/2008/layout/VerticalCurvedList"/>
    <dgm:cxn modelId="{0398F837-A3E5-4C6E-8CE6-4D4647FF64F1}" type="presParOf" srcId="{B5BB0BDA-6B92-4C53-8352-DD990BED0F7A}" destId="{413B1164-7DC7-4A1C-A70E-DC2DA6640D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868B21-6190-4974-8F5A-AD955F17B47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33E7AA-2CF1-4711-AE29-2F44B816F0C0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1. «Идентичность» является сложным, динамическим и многоаспектным явлением, которое развивается в течение всей жизни человека под влиянием разнообразных факторов (психологических, социальных, культурных и пр.). Динамика профессиональной идентичности отражена через результаты тестирований по различным методикам: опросники исследования профессиональной идентичности - МИПИ, изучения статусов профессиональной идентичности А.А. </a:t>
          </a:r>
          <a:r>
            <a:rPr lang="ru-RU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Азбель</a:t>
          </a:r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, измерения удовлетворённости профессией А.А. </a:t>
          </a:r>
          <a:r>
            <a:rPr lang="ru-RU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Киссель</a:t>
          </a:r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, профессионального самоотношения К.В. Карпинского, «якорей карьеры» Э. Шейна, мотивов выбора профессии Р.В. </a:t>
          </a:r>
          <a:r>
            <a:rPr lang="ru-RU" sz="1600" dirty="0" err="1" smtClean="0">
              <a:latin typeface="Arial" panose="020B0604020202020204" pitchFamily="34" charset="0"/>
              <a:cs typeface="Arial" panose="020B0604020202020204" pitchFamily="34" charset="0"/>
            </a:rPr>
            <a:t>Овчаровой</a:t>
          </a:r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).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8ECC6A-9422-46FB-B697-6242C862EA24}" type="parTrans" cxnId="{745EC97F-BFBE-4BC2-BEEE-448FFB86D4C0}">
      <dgm:prSet/>
      <dgm:spPr/>
      <dgm:t>
        <a:bodyPr/>
        <a:lstStyle/>
        <a:p>
          <a:endParaRPr lang="ru-RU"/>
        </a:p>
      </dgm:t>
    </dgm:pt>
    <dgm:pt modelId="{45B68BD1-A966-4253-98BB-7B79D9BA891E}" type="sibTrans" cxnId="{745EC97F-BFBE-4BC2-BEEE-448FFB86D4C0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49DFF7D3-84A0-406C-8BF1-7E3F4ED70CA0}" type="pres">
      <dgm:prSet presAssocID="{FF868B21-6190-4974-8F5A-AD955F17B477}" presName="Name0" presStyleCnt="0">
        <dgm:presLayoutVars>
          <dgm:chMax val="7"/>
          <dgm:chPref val="7"/>
          <dgm:dir/>
        </dgm:presLayoutVars>
      </dgm:prSet>
      <dgm:spPr/>
    </dgm:pt>
    <dgm:pt modelId="{D25CE3A8-1F56-434F-BB21-31AD8045B043}" type="pres">
      <dgm:prSet presAssocID="{FF868B21-6190-4974-8F5A-AD955F17B477}" presName="Name1" presStyleCnt="0"/>
      <dgm:spPr/>
    </dgm:pt>
    <dgm:pt modelId="{0DBB22A5-3230-4678-BCB3-2527552C71D6}" type="pres">
      <dgm:prSet presAssocID="{FF868B21-6190-4974-8F5A-AD955F17B477}" presName="cycle" presStyleCnt="0"/>
      <dgm:spPr/>
    </dgm:pt>
    <dgm:pt modelId="{CB7C44E4-8B62-439C-877A-0102212B98E2}" type="pres">
      <dgm:prSet presAssocID="{FF868B21-6190-4974-8F5A-AD955F17B477}" presName="srcNode" presStyleLbl="node1" presStyleIdx="0" presStyleCnt="1"/>
      <dgm:spPr/>
    </dgm:pt>
    <dgm:pt modelId="{0F57B4F5-AF10-4B51-8482-FCD3F41F5C7E}" type="pres">
      <dgm:prSet presAssocID="{FF868B21-6190-4974-8F5A-AD955F17B477}" presName="conn" presStyleLbl="parChTrans1D2" presStyleIdx="0" presStyleCnt="1"/>
      <dgm:spPr/>
    </dgm:pt>
    <dgm:pt modelId="{261939BE-03C4-4C60-A1B8-DD6307D9FACA}" type="pres">
      <dgm:prSet presAssocID="{FF868B21-6190-4974-8F5A-AD955F17B477}" presName="extraNode" presStyleLbl="node1" presStyleIdx="0" presStyleCnt="1"/>
      <dgm:spPr/>
    </dgm:pt>
    <dgm:pt modelId="{E32BCB98-898B-4992-AA03-986E1D870062}" type="pres">
      <dgm:prSet presAssocID="{FF868B21-6190-4974-8F5A-AD955F17B477}" presName="dstNode" presStyleLbl="node1" presStyleIdx="0" presStyleCnt="1"/>
      <dgm:spPr/>
    </dgm:pt>
    <dgm:pt modelId="{CDB8BA1E-75CA-44C8-93AA-CBBA0ABDB6D8}" type="pres">
      <dgm:prSet presAssocID="{EA33E7AA-2CF1-4711-AE29-2F44B816F0C0}" presName="text_1" presStyleLbl="node1" presStyleIdx="0" presStyleCnt="1">
        <dgm:presLayoutVars>
          <dgm:bulletEnabled val="1"/>
        </dgm:presLayoutVars>
      </dgm:prSet>
      <dgm:spPr/>
    </dgm:pt>
    <dgm:pt modelId="{19EAD457-089D-4B66-96F0-CFCBDCD3DBD9}" type="pres">
      <dgm:prSet presAssocID="{EA33E7AA-2CF1-4711-AE29-2F44B816F0C0}" presName="accent_1" presStyleCnt="0"/>
      <dgm:spPr/>
    </dgm:pt>
    <dgm:pt modelId="{BE46EF19-A26A-49BB-8C2B-AD40D29B634A}" type="pres">
      <dgm:prSet presAssocID="{EA33E7AA-2CF1-4711-AE29-2F44B816F0C0}" presName="accentRepeatNode" presStyleLbl="solidFgAcc1" presStyleIdx="0" presStyleCnt="1"/>
      <dgm:spPr>
        <a:ln>
          <a:solidFill>
            <a:schemeClr val="accent6">
              <a:lumMod val="75000"/>
            </a:schemeClr>
          </a:solidFill>
        </a:ln>
      </dgm:spPr>
    </dgm:pt>
  </dgm:ptLst>
  <dgm:cxnLst>
    <dgm:cxn modelId="{EE9AFB49-484F-4D5F-9F68-42B0903E53C6}" type="presOf" srcId="{45B68BD1-A966-4253-98BB-7B79D9BA891E}" destId="{0F57B4F5-AF10-4B51-8482-FCD3F41F5C7E}" srcOrd="0" destOrd="0" presId="urn:microsoft.com/office/officeart/2008/layout/VerticalCurvedList"/>
    <dgm:cxn modelId="{B55D716D-7BE0-4EC2-95BD-B3B28DC65E2B}" type="presOf" srcId="{EA33E7AA-2CF1-4711-AE29-2F44B816F0C0}" destId="{CDB8BA1E-75CA-44C8-93AA-CBBA0ABDB6D8}" srcOrd="0" destOrd="0" presId="urn:microsoft.com/office/officeart/2008/layout/VerticalCurvedList"/>
    <dgm:cxn modelId="{8633ECA3-DF23-444D-8A3D-3BFF973807A8}" type="presOf" srcId="{FF868B21-6190-4974-8F5A-AD955F17B477}" destId="{49DFF7D3-84A0-406C-8BF1-7E3F4ED70CA0}" srcOrd="0" destOrd="0" presId="urn:microsoft.com/office/officeart/2008/layout/VerticalCurvedList"/>
    <dgm:cxn modelId="{745EC97F-BFBE-4BC2-BEEE-448FFB86D4C0}" srcId="{FF868B21-6190-4974-8F5A-AD955F17B477}" destId="{EA33E7AA-2CF1-4711-AE29-2F44B816F0C0}" srcOrd="0" destOrd="0" parTransId="{3C8ECC6A-9422-46FB-B697-6242C862EA24}" sibTransId="{45B68BD1-A966-4253-98BB-7B79D9BA891E}"/>
    <dgm:cxn modelId="{A9E1E498-D04E-4FF9-893C-6E8D1E33C944}" type="presParOf" srcId="{49DFF7D3-84A0-406C-8BF1-7E3F4ED70CA0}" destId="{D25CE3A8-1F56-434F-BB21-31AD8045B043}" srcOrd="0" destOrd="0" presId="urn:microsoft.com/office/officeart/2008/layout/VerticalCurvedList"/>
    <dgm:cxn modelId="{2FD434FD-4CE2-4D57-9C03-8BEEFE1B2C08}" type="presParOf" srcId="{D25CE3A8-1F56-434F-BB21-31AD8045B043}" destId="{0DBB22A5-3230-4678-BCB3-2527552C71D6}" srcOrd="0" destOrd="0" presId="urn:microsoft.com/office/officeart/2008/layout/VerticalCurvedList"/>
    <dgm:cxn modelId="{81140497-50B3-4EDC-9A25-B332B72572A8}" type="presParOf" srcId="{0DBB22A5-3230-4678-BCB3-2527552C71D6}" destId="{CB7C44E4-8B62-439C-877A-0102212B98E2}" srcOrd="0" destOrd="0" presId="urn:microsoft.com/office/officeart/2008/layout/VerticalCurvedList"/>
    <dgm:cxn modelId="{6F37288D-2488-4A15-8130-D46A4B77F95B}" type="presParOf" srcId="{0DBB22A5-3230-4678-BCB3-2527552C71D6}" destId="{0F57B4F5-AF10-4B51-8482-FCD3F41F5C7E}" srcOrd="1" destOrd="0" presId="urn:microsoft.com/office/officeart/2008/layout/VerticalCurvedList"/>
    <dgm:cxn modelId="{05179A89-53BD-4A04-84C1-BE7DBC26F86C}" type="presParOf" srcId="{0DBB22A5-3230-4678-BCB3-2527552C71D6}" destId="{261939BE-03C4-4C60-A1B8-DD6307D9FACA}" srcOrd="2" destOrd="0" presId="urn:microsoft.com/office/officeart/2008/layout/VerticalCurvedList"/>
    <dgm:cxn modelId="{C00C11C2-B549-49C6-8FAB-FCD61CF076F1}" type="presParOf" srcId="{0DBB22A5-3230-4678-BCB3-2527552C71D6}" destId="{E32BCB98-898B-4992-AA03-986E1D870062}" srcOrd="3" destOrd="0" presId="urn:microsoft.com/office/officeart/2008/layout/VerticalCurvedList"/>
    <dgm:cxn modelId="{388256DA-479C-4248-982A-AC59175F4ECD}" type="presParOf" srcId="{D25CE3A8-1F56-434F-BB21-31AD8045B043}" destId="{CDB8BA1E-75CA-44C8-93AA-CBBA0ABDB6D8}" srcOrd="1" destOrd="0" presId="urn:microsoft.com/office/officeart/2008/layout/VerticalCurvedList"/>
    <dgm:cxn modelId="{BD78D02E-FC6B-4DB6-BC97-1BAF04684D52}" type="presParOf" srcId="{D25CE3A8-1F56-434F-BB21-31AD8045B043}" destId="{19EAD457-089D-4B66-96F0-CFCBDCD3DBD9}" srcOrd="2" destOrd="0" presId="urn:microsoft.com/office/officeart/2008/layout/VerticalCurvedList"/>
    <dgm:cxn modelId="{1C2B2E6C-8B09-42FC-A240-B3B0649A5EDF}" type="presParOf" srcId="{19EAD457-089D-4B66-96F0-CFCBDCD3DBD9}" destId="{BE46EF19-A26A-49BB-8C2B-AD40D29B634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868B21-6190-4974-8F5A-AD955F17B47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33E7AA-2CF1-4711-AE29-2F44B816F0C0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2. Ключевыми факторами формирования профессиональной идентичности курсантов военных образовательных организаций высшего образования Министерства обороны Российской Федерации являются, во-первых, личностные особенности. Так, например, курсанты, разделяющие ценности военной службы, чаще достигают зрелого уровня профессиональной идентичности: показатель «принятие профессиональных ценностей» коррелирует со «статусом достигнутой идентичности» (коэффициент корреляции r=0,58, уровень значимости p=0,01). Напротив, «диффузный статус идентичности» отрицательно коррелирует с «удовлетворенностью профессией» (коэффициент корреляции r=-0,42, уровень значимости p=0,02), то есть неопределенность в профессиональном будущем закономерно снижает удовлетворенность от военной службы.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8ECC6A-9422-46FB-B697-6242C862EA24}" type="parTrans" cxnId="{745EC97F-BFBE-4BC2-BEEE-448FFB86D4C0}">
      <dgm:prSet/>
      <dgm:spPr/>
      <dgm:t>
        <a:bodyPr/>
        <a:lstStyle/>
        <a:p>
          <a:endParaRPr lang="ru-RU"/>
        </a:p>
      </dgm:t>
    </dgm:pt>
    <dgm:pt modelId="{45B68BD1-A966-4253-98BB-7B79D9BA891E}" type="sibTrans" cxnId="{745EC97F-BFBE-4BC2-BEEE-448FFB86D4C0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CFF5D3A7-45F5-48AF-AB0A-DD41B920FCD1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Во-вторых, существенным фактором выступает мотивация курсанта. Так, «стремление к профессиональному развитию» ассоциируется с якорем карьеры «служение» (коэффициент корреляции r=0,47, уровень значимости p=0,01), что отражает желание курсантов внести свой вклад в защиту Отечества и общее благополучие. Аналогичная зависимость обнаружена между показателями «удовлетворенность профессиональным выбором» и мотивом «польза людям» (коэффициент корреляции r=0,52, уровень значимости p=0,02), подчеркивая, что альтруистические мотивы имеют важное значение в выборе военной профессии.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22746C4-3A25-43A3-BDC0-76B4B92CC471}" type="parTrans" cxnId="{28F32B06-FCD9-44BF-9C0A-A44A1DD67438}">
      <dgm:prSet/>
      <dgm:spPr/>
      <dgm:t>
        <a:bodyPr/>
        <a:lstStyle/>
        <a:p>
          <a:endParaRPr lang="ru-RU"/>
        </a:p>
      </dgm:t>
    </dgm:pt>
    <dgm:pt modelId="{A43EB1EC-B4CA-4B58-B8D8-94D6D3BA71A7}" type="sibTrans" cxnId="{28F32B06-FCD9-44BF-9C0A-A44A1DD67438}">
      <dgm:prSet/>
      <dgm:spPr/>
      <dgm:t>
        <a:bodyPr/>
        <a:lstStyle/>
        <a:p>
          <a:endParaRPr lang="ru-RU"/>
        </a:p>
      </dgm:t>
    </dgm:pt>
    <dgm:pt modelId="{CD09DD06-BEDE-40FE-AD93-A27D2FFC3DC8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В-третьих, на развитие профессиональной идентичности оказывает влияние учебная среда и воспитательный процесс в процессе обучения.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206C03-0694-4141-818E-83F4CD9A530F}" type="parTrans" cxnId="{3A7AA712-24F7-4C8E-9E3C-BF3778E2660A}">
      <dgm:prSet/>
      <dgm:spPr/>
      <dgm:t>
        <a:bodyPr/>
        <a:lstStyle/>
        <a:p>
          <a:endParaRPr lang="ru-RU"/>
        </a:p>
      </dgm:t>
    </dgm:pt>
    <dgm:pt modelId="{4EDCB023-DEA7-4BF0-B1C0-C72B8E119C20}" type="sibTrans" cxnId="{3A7AA712-24F7-4C8E-9E3C-BF3778E2660A}">
      <dgm:prSet/>
      <dgm:spPr/>
      <dgm:t>
        <a:bodyPr/>
        <a:lstStyle/>
        <a:p>
          <a:endParaRPr lang="ru-RU"/>
        </a:p>
      </dgm:t>
    </dgm:pt>
    <dgm:pt modelId="{49DFF7D3-84A0-406C-8BF1-7E3F4ED70CA0}" type="pres">
      <dgm:prSet presAssocID="{FF868B21-6190-4974-8F5A-AD955F17B477}" presName="Name0" presStyleCnt="0">
        <dgm:presLayoutVars>
          <dgm:chMax val="7"/>
          <dgm:chPref val="7"/>
          <dgm:dir/>
        </dgm:presLayoutVars>
      </dgm:prSet>
      <dgm:spPr/>
    </dgm:pt>
    <dgm:pt modelId="{D25CE3A8-1F56-434F-BB21-31AD8045B043}" type="pres">
      <dgm:prSet presAssocID="{FF868B21-6190-4974-8F5A-AD955F17B477}" presName="Name1" presStyleCnt="0"/>
      <dgm:spPr/>
    </dgm:pt>
    <dgm:pt modelId="{0DBB22A5-3230-4678-BCB3-2527552C71D6}" type="pres">
      <dgm:prSet presAssocID="{FF868B21-6190-4974-8F5A-AD955F17B477}" presName="cycle" presStyleCnt="0"/>
      <dgm:spPr/>
    </dgm:pt>
    <dgm:pt modelId="{CB7C44E4-8B62-439C-877A-0102212B98E2}" type="pres">
      <dgm:prSet presAssocID="{FF868B21-6190-4974-8F5A-AD955F17B477}" presName="srcNode" presStyleLbl="node1" presStyleIdx="0" presStyleCnt="3"/>
      <dgm:spPr/>
    </dgm:pt>
    <dgm:pt modelId="{0F57B4F5-AF10-4B51-8482-FCD3F41F5C7E}" type="pres">
      <dgm:prSet presAssocID="{FF868B21-6190-4974-8F5A-AD955F17B477}" presName="conn" presStyleLbl="parChTrans1D2" presStyleIdx="0" presStyleCnt="1"/>
      <dgm:spPr/>
    </dgm:pt>
    <dgm:pt modelId="{261939BE-03C4-4C60-A1B8-DD6307D9FACA}" type="pres">
      <dgm:prSet presAssocID="{FF868B21-6190-4974-8F5A-AD955F17B477}" presName="extraNode" presStyleLbl="node1" presStyleIdx="0" presStyleCnt="3"/>
      <dgm:spPr/>
    </dgm:pt>
    <dgm:pt modelId="{E32BCB98-898B-4992-AA03-986E1D870062}" type="pres">
      <dgm:prSet presAssocID="{FF868B21-6190-4974-8F5A-AD955F17B477}" presName="dstNode" presStyleLbl="node1" presStyleIdx="0" presStyleCnt="3"/>
      <dgm:spPr/>
    </dgm:pt>
    <dgm:pt modelId="{CDB8BA1E-75CA-44C8-93AA-CBBA0ABDB6D8}" type="pres">
      <dgm:prSet presAssocID="{EA33E7AA-2CF1-4711-AE29-2F44B816F0C0}" presName="text_1" presStyleLbl="node1" presStyleIdx="0" presStyleCnt="3" custScaleY="1383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AD457-089D-4B66-96F0-CFCBDCD3DBD9}" type="pres">
      <dgm:prSet presAssocID="{EA33E7AA-2CF1-4711-AE29-2F44B816F0C0}" presName="accent_1" presStyleCnt="0"/>
      <dgm:spPr/>
    </dgm:pt>
    <dgm:pt modelId="{BE46EF19-A26A-49BB-8C2B-AD40D29B634A}" type="pres">
      <dgm:prSet presAssocID="{EA33E7AA-2CF1-4711-AE29-2F44B816F0C0}" presName="accentRepeatNode" presStyleLbl="solidFgAcc1" presStyleIdx="0" presStyleCnt="3"/>
      <dgm:spPr>
        <a:ln>
          <a:solidFill>
            <a:schemeClr val="accent6">
              <a:lumMod val="75000"/>
            </a:schemeClr>
          </a:solidFill>
        </a:ln>
      </dgm:spPr>
    </dgm:pt>
    <dgm:pt modelId="{A85AAF18-5B59-4374-8251-6BE6404F221E}" type="pres">
      <dgm:prSet presAssocID="{CFF5D3A7-45F5-48AF-AB0A-DD41B920FCD1}" presName="text_2" presStyleLbl="node1" presStyleIdx="1" presStyleCnt="3" custScaleY="119120">
        <dgm:presLayoutVars>
          <dgm:bulletEnabled val="1"/>
        </dgm:presLayoutVars>
      </dgm:prSet>
      <dgm:spPr/>
    </dgm:pt>
    <dgm:pt modelId="{2354C9BC-2EB1-403E-800E-DA6CE7449057}" type="pres">
      <dgm:prSet presAssocID="{CFF5D3A7-45F5-48AF-AB0A-DD41B920FCD1}" presName="accent_2" presStyleCnt="0"/>
      <dgm:spPr/>
    </dgm:pt>
    <dgm:pt modelId="{CC74D03D-7F40-4942-BFE4-54C06FEDED4A}" type="pres">
      <dgm:prSet presAssocID="{CFF5D3A7-45F5-48AF-AB0A-DD41B920FCD1}" presName="accentRepeatNode" presStyleLbl="solidFgAcc1" presStyleIdx="1" presStyleCnt="3"/>
      <dgm:spPr>
        <a:ln>
          <a:solidFill>
            <a:schemeClr val="accent6">
              <a:lumMod val="75000"/>
            </a:schemeClr>
          </a:solidFill>
        </a:ln>
      </dgm:spPr>
    </dgm:pt>
    <dgm:pt modelId="{E6B03686-7026-4D42-A994-B13FFAF65F9F}" type="pres">
      <dgm:prSet presAssocID="{CD09DD06-BEDE-40FE-AD93-A27D2FFC3DC8}" presName="text_3" presStyleLbl="node1" presStyleIdx="2" presStyleCnt="3">
        <dgm:presLayoutVars>
          <dgm:bulletEnabled val="1"/>
        </dgm:presLayoutVars>
      </dgm:prSet>
      <dgm:spPr/>
    </dgm:pt>
    <dgm:pt modelId="{5BD70BD7-2465-45A1-A372-8F4D1224D643}" type="pres">
      <dgm:prSet presAssocID="{CD09DD06-BEDE-40FE-AD93-A27D2FFC3DC8}" presName="accent_3" presStyleCnt="0"/>
      <dgm:spPr/>
    </dgm:pt>
    <dgm:pt modelId="{F8968163-8D80-43E5-8BCC-BCA95589D839}" type="pres">
      <dgm:prSet presAssocID="{CD09DD06-BEDE-40FE-AD93-A27D2FFC3DC8}" presName="accentRepeatNode" presStyleLbl="solidFgAcc1" presStyleIdx="2" presStyleCnt="3"/>
      <dgm:spPr>
        <a:ln>
          <a:solidFill>
            <a:schemeClr val="accent6">
              <a:lumMod val="75000"/>
            </a:schemeClr>
          </a:solidFill>
        </a:ln>
      </dgm:spPr>
    </dgm:pt>
  </dgm:ptLst>
  <dgm:cxnLst>
    <dgm:cxn modelId="{24EC1B00-601A-4617-BBA0-191C8CA18F35}" type="presOf" srcId="{FF868B21-6190-4974-8F5A-AD955F17B477}" destId="{49DFF7D3-84A0-406C-8BF1-7E3F4ED70CA0}" srcOrd="0" destOrd="0" presId="urn:microsoft.com/office/officeart/2008/layout/VerticalCurvedList"/>
    <dgm:cxn modelId="{84EFCFAD-B2C0-4A15-B1C9-4B660EEB5FED}" type="presOf" srcId="{45B68BD1-A966-4253-98BB-7B79D9BA891E}" destId="{0F57B4F5-AF10-4B51-8482-FCD3F41F5C7E}" srcOrd="0" destOrd="0" presId="urn:microsoft.com/office/officeart/2008/layout/VerticalCurvedList"/>
    <dgm:cxn modelId="{3A7AA712-24F7-4C8E-9E3C-BF3778E2660A}" srcId="{FF868B21-6190-4974-8F5A-AD955F17B477}" destId="{CD09DD06-BEDE-40FE-AD93-A27D2FFC3DC8}" srcOrd="2" destOrd="0" parTransId="{D3206C03-0694-4141-818E-83F4CD9A530F}" sibTransId="{4EDCB023-DEA7-4BF0-B1C0-C72B8E119C20}"/>
    <dgm:cxn modelId="{F44B5DAC-2D5D-4FE8-BCBE-25DE1DC0A03B}" type="presOf" srcId="{CD09DD06-BEDE-40FE-AD93-A27D2FFC3DC8}" destId="{E6B03686-7026-4D42-A994-B13FFAF65F9F}" srcOrd="0" destOrd="0" presId="urn:microsoft.com/office/officeart/2008/layout/VerticalCurvedList"/>
    <dgm:cxn modelId="{28F32B06-FCD9-44BF-9C0A-A44A1DD67438}" srcId="{FF868B21-6190-4974-8F5A-AD955F17B477}" destId="{CFF5D3A7-45F5-48AF-AB0A-DD41B920FCD1}" srcOrd="1" destOrd="0" parTransId="{622746C4-3A25-43A3-BDC0-76B4B92CC471}" sibTransId="{A43EB1EC-B4CA-4B58-B8D8-94D6D3BA71A7}"/>
    <dgm:cxn modelId="{24D59206-D8E2-429F-AC3F-40D5DE08254D}" type="presOf" srcId="{CFF5D3A7-45F5-48AF-AB0A-DD41B920FCD1}" destId="{A85AAF18-5B59-4374-8251-6BE6404F221E}" srcOrd="0" destOrd="0" presId="urn:microsoft.com/office/officeart/2008/layout/VerticalCurvedList"/>
    <dgm:cxn modelId="{7C33C586-1AE7-4DD5-AE5D-75466CE212E2}" type="presOf" srcId="{EA33E7AA-2CF1-4711-AE29-2F44B816F0C0}" destId="{CDB8BA1E-75CA-44C8-93AA-CBBA0ABDB6D8}" srcOrd="0" destOrd="0" presId="urn:microsoft.com/office/officeart/2008/layout/VerticalCurvedList"/>
    <dgm:cxn modelId="{745EC97F-BFBE-4BC2-BEEE-448FFB86D4C0}" srcId="{FF868B21-6190-4974-8F5A-AD955F17B477}" destId="{EA33E7AA-2CF1-4711-AE29-2F44B816F0C0}" srcOrd="0" destOrd="0" parTransId="{3C8ECC6A-9422-46FB-B697-6242C862EA24}" sibTransId="{45B68BD1-A966-4253-98BB-7B79D9BA891E}"/>
    <dgm:cxn modelId="{166ECD02-AFD2-40DC-A961-0FEAC7CB9171}" type="presParOf" srcId="{49DFF7D3-84A0-406C-8BF1-7E3F4ED70CA0}" destId="{D25CE3A8-1F56-434F-BB21-31AD8045B043}" srcOrd="0" destOrd="0" presId="urn:microsoft.com/office/officeart/2008/layout/VerticalCurvedList"/>
    <dgm:cxn modelId="{6B6188ED-C7DA-4370-A634-545895961B59}" type="presParOf" srcId="{D25CE3A8-1F56-434F-BB21-31AD8045B043}" destId="{0DBB22A5-3230-4678-BCB3-2527552C71D6}" srcOrd="0" destOrd="0" presId="urn:microsoft.com/office/officeart/2008/layout/VerticalCurvedList"/>
    <dgm:cxn modelId="{83A080DB-C3FC-4FF2-B84E-0AEE6B87884D}" type="presParOf" srcId="{0DBB22A5-3230-4678-BCB3-2527552C71D6}" destId="{CB7C44E4-8B62-439C-877A-0102212B98E2}" srcOrd="0" destOrd="0" presId="urn:microsoft.com/office/officeart/2008/layout/VerticalCurvedList"/>
    <dgm:cxn modelId="{1FE3F201-0A80-4100-9920-594B07AE6468}" type="presParOf" srcId="{0DBB22A5-3230-4678-BCB3-2527552C71D6}" destId="{0F57B4F5-AF10-4B51-8482-FCD3F41F5C7E}" srcOrd="1" destOrd="0" presId="urn:microsoft.com/office/officeart/2008/layout/VerticalCurvedList"/>
    <dgm:cxn modelId="{DBD5C1F5-45B8-44C1-BD66-C46920B636EF}" type="presParOf" srcId="{0DBB22A5-3230-4678-BCB3-2527552C71D6}" destId="{261939BE-03C4-4C60-A1B8-DD6307D9FACA}" srcOrd="2" destOrd="0" presId="urn:microsoft.com/office/officeart/2008/layout/VerticalCurvedList"/>
    <dgm:cxn modelId="{5FF64802-5B7A-40E9-B1C5-CA8A372435C2}" type="presParOf" srcId="{0DBB22A5-3230-4678-BCB3-2527552C71D6}" destId="{E32BCB98-898B-4992-AA03-986E1D870062}" srcOrd="3" destOrd="0" presId="urn:microsoft.com/office/officeart/2008/layout/VerticalCurvedList"/>
    <dgm:cxn modelId="{22021A8B-C7EB-46E3-B0C0-671CB3EC4718}" type="presParOf" srcId="{D25CE3A8-1F56-434F-BB21-31AD8045B043}" destId="{CDB8BA1E-75CA-44C8-93AA-CBBA0ABDB6D8}" srcOrd="1" destOrd="0" presId="urn:microsoft.com/office/officeart/2008/layout/VerticalCurvedList"/>
    <dgm:cxn modelId="{7E793839-6DEC-402E-9963-611377B1A350}" type="presParOf" srcId="{D25CE3A8-1F56-434F-BB21-31AD8045B043}" destId="{19EAD457-089D-4B66-96F0-CFCBDCD3DBD9}" srcOrd="2" destOrd="0" presId="urn:microsoft.com/office/officeart/2008/layout/VerticalCurvedList"/>
    <dgm:cxn modelId="{FDCC93AD-5D21-4FA6-9001-2D9EE051FB6C}" type="presParOf" srcId="{19EAD457-089D-4B66-96F0-CFCBDCD3DBD9}" destId="{BE46EF19-A26A-49BB-8C2B-AD40D29B634A}" srcOrd="0" destOrd="0" presId="urn:microsoft.com/office/officeart/2008/layout/VerticalCurvedList"/>
    <dgm:cxn modelId="{D9A0405B-272F-430A-BF6A-A1B7C7BC8B66}" type="presParOf" srcId="{D25CE3A8-1F56-434F-BB21-31AD8045B043}" destId="{A85AAF18-5B59-4374-8251-6BE6404F221E}" srcOrd="3" destOrd="0" presId="urn:microsoft.com/office/officeart/2008/layout/VerticalCurvedList"/>
    <dgm:cxn modelId="{28A0ABFA-A232-4CB9-91A1-29AC6D8910B2}" type="presParOf" srcId="{D25CE3A8-1F56-434F-BB21-31AD8045B043}" destId="{2354C9BC-2EB1-403E-800E-DA6CE7449057}" srcOrd="4" destOrd="0" presId="urn:microsoft.com/office/officeart/2008/layout/VerticalCurvedList"/>
    <dgm:cxn modelId="{DFB208E9-3751-4A63-9B8D-496A2C072D5C}" type="presParOf" srcId="{2354C9BC-2EB1-403E-800E-DA6CE7449057}" destId="{CC74D03D-7F40-4942-BFE4-54C06FEDED4A}" srcOrd="0" destOrd="0" presId="urn:microsoft.com/office/officeart/2008/layout/VerticalCurvedList"/>
    <dgm:cxn modelId="{A4831B75-D249-4D3D-8FC3-E600086B2B0F}" type="presParOf" srcId="{D25CE3A8-1F56-434F-BB21-31AD8045B043}" destId="{E6B03686-7026-4D42-A994-B13FFAF65F9F}" srcOrd="5" destOrd="0" presId="urn:microsoft.com/office/officeart/2008/layout/VerticalCurvedList"/>
    <dgm:cxn modelId="{0F2750C5-70F5-43F3-805F-8EB41A5D37D3}" type="presParOf" srcId="{D25CE3A8-1F56-434F-BB21-31AD8045B043}" destId="{5BD70BD7-2465-45A1-A372-8F4D1224D643}" srcOrd="6" destOrd="0" presId="urn:microsoft.com/office/officeart/2008/layout/VerticalCurvedList"/>
    <dgm:cxn modelId="{A6872C2C-E597-462F-ACFF-9DF0B61F8913}" type="presParOf" srcId="{5BD70BD7-2465-45A1-A372-8F4D1224D643}" destId="{F8968163-8D80-43E5-8BCC-BCA95589D83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868B21-6190-4974-8F5A-AD955F17B47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33E7AA-2CF1-4711-AE29-2F44B816F0C0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3. Особенности динамики развития профессиональной идентичности курсантов военных образовательных организаций высшего образования Министерства обороны Российской Федерации зафиксированы посредством сравнения ответов первокурсников и пятикурсников. Так, по результатам МИПИ, у курсантов 5-го курса показатели профессиональной идентичности по всем шкалам значимо выше, чем у курсантов 1-го курса, в т. ч. по шкалам «переживание себя как профессионала» (у первокурсников – 5,5, а у пятикурсников - 6,9), «осознание профессиональных качеств» (у первокурсников – 6,4, а у пятикурсников- 7,8), «принятие профессиональных ценностей» (у первокурсников – 6,1, а у пятикурсников - 7,5), «стремление к профессиональному развитию» (у первокурсников – 6,8, а у пятикурсников - 8,2), «удовлетворенность профессиональным выбором» (у первокурсников –5,8, а у пятикурсников- 7,2). Приведённые данные свидетельствуют о том, что в процессе обучения в военном вузе происходит развитие профессиональной идентичности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8ECC6A-9422-46FB-B697-6242C862EA24}" type="parTrans" cxnId="{745EC97F-BFBE-4BC2-BEEE-448FFB86D4C0}">
      <dgm:prSet/>
      <dgm:spPr/>
      <dgm:t>
        <a:bodyPr/>
        <a:lstStyle/>
        <a:p>
          <a:endParaRPr lang="ru-RU"/>
        </a:p>
      </dgm:t>
    </dgm:pt>
    <dgm:pt modelId="{45B68BD1-A966-4253-98BB-7B79D9BA891E}" type="sibTrans" cxnId="{745EC97F-BFBE-4BC2-BEEE-448FFB86D4C0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49DFF7D3-84A0-406C-8BF1-7E3F4ED70CA0}" type="pres">
      <dgm:prSet presAssocID="{FF868B21-6190-4974-8F5A-AD955F17B477}" presName="Name0" presStyleCnt="0">
        <dgm:presLayoutVars>
          <dgm:chMax val="7"/>
          <dgm:chPref val="7"/>
          <dgm:dir/>
        </dgm:presLayoutVars>
      </dgm:prSet>
      <dgm:spPr/>
    </dgm:pt>
    <dgm:pt modelId="{D25CE3A8-1F56-434F-BB21-31AD8045B043}" type="pres">
      <dgm:prSet presAssocID="{FF868B21-6190-4974-8F5A-AD955F17B477}" presName="Name1" presStyleCnt="0"/>
      <dgm:spPr/>
    </dgm:pt>
    <dgm:pt modelId="{0DBB22A5-3230-4678-BCB3-2527552C71D6}" type="pres">
      <dgm:prSet presAssocID="{FF868B21-6190-4974-8F5A-AD955F17B477}" presName="cycle" presStyleCnt="0"/>
      <dgm:spPr/>
    </dgm:pt>
    <dgm:pt modelId="{CB7C44E4-8B62-439C-877A-0102212B98E2}" type="pres">
      <dgm:prSet presAssocID="{FF868B21-6190-4974-8F5A-AD955F17B477}" presName="srcNode" presStyleLbl="node1" presStyleIdx="0" presStyleCnt="1"/>
      <dgm:spPr/>
    </dgm:pt>
    <dgm:pt modelId="{0F57B4F5-AF10-4B51-8482-FCD3F41F5C7E}" type="pres">
      <dgm:prSet presAssocID="{FF868B21-6190-4974-8F5A-AD955F17B477}" presName="conn" presStyleLbl="parChTrans1D2" presStyleIdx="0" presStyleCnt="1"/>
      <dgm:spPr/>
    </dgm:pt>
    <dgm:pt modelId="{261939BE-03C4-4C60-A1B8-DD6307D9FACA}" type="pres">
      <dgm:prSet presAssocID="{FF868B21-6190-4974-8F5A-AD955F17B477}" presName="extraNode" presStyleLbl="node1" presStyleIdx="0" presStyleCnt="1"/>
      <dgm:spPr/>
    </dgm:pt>
    <dgm:pt modelId="{E32BCB98-898B-4992-AA03-986E1D870062}" type="pres">
      <dgm:prSet presAssocID="{FF868B21-6190-4974-8F5A-AD955F17B477}" presName="dstNode" presStyleLbl="node1" presStyleIdx="0" presStyleCnt="1"/>
      <dgm:spPr/>
    </dgm:pt>
    <dgm:pt modelId="{CDB8BA1E-75CA-44C8-93AA-CBBA0ABDB6D8}" type="pres">
      <dgm:prSet presAssocID="{EA33E7AA-2CF1-4711-AE29-2F44B816F0C0}" presName="text_1" presStyleLbl="node1" presStyleIdx="0" presStyleCnt="1" custScaleY="127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AD457-089D-4B66-96F0-CFCBDCD3DBD9}" type="pres">
      <dgm:prSet presAssocID="{EA33E7AA-2CF1-4711-AE29-2F44B816F0C0}" presName="accent_1" presStyleCnt="0"/>
      <dgm:spPr/>
    </dgm:pt>
    <dgm:pt modelId="{BE46EF19-A26A-49BB-8C2B-AD40D29B634A}" type="pres">
      <dgm:prSet presAssocID="{EA33E7AA-2CF1-4711-AE29-2F44B816F0C0}" presName="accentRepeatNode" presStyleLbl="solidFgAcc1" presStyleIdx="0" presStyleCnt="1"/>
      <dgm:spPr>
        <a:ln>
          <a:solidFill>
            <a:schemeClr val="accent6">
              <a:lumMod val="75000"/>
            </a:schemeClr>
          </a:solidFill>
        </a:ln>
      </dgm:spPr>
    </dgm:pt>
  </dgm:ptLst>
  <dgm:cxnLst>
    <dgm:cxn modelId="{B30D1627-11E9-4E89-8CBF-4AC0DF212949}" type="presOf" srcId="{FF868B21-6190-4974-8F5A-AD955F17B477}" destId="{49DFF7D3-84A0-406C-8BF1-7E3F4ED70CA0}" srcOrd="0" destOrd="0" presId="urn:microsoft.com/office/officeart/2008/layout/VerticalCurvedList"/>
    <dgm:cxn modelId="{0E0A192D-9C42-4C35-958F-F69F768164BA}" type="presOf" srcId="{45B68BD1-A966-4253-98BB-7B79D9BA891E}" destId="{0F57B4F5-AF10-4B51-8482-FCD3F41F5C7E}" srcOrd="0" destOrd="0" presId="urn:microsoft.com/office/officeart/2008/layout/VerticalCurvedList"/>
    <dgm:cxn modelId="{745EC97F-BFBE-4BC2-BEEE-448FFB86D4C0}" srcId="{FF868B21-6190-4974-8F5A-AD955F17B477}" destId="{EA33E7AA-2CF1-4711-AE29-2F44B816F0C0}" srcOrd="0" destOrd="0" parTransId="{3C8ECC6A-9422-46FB-B697-6242C862EA24}" sibTransId="{45B68BD1-A966-4253-98BB-7B79D9BA891E}"/>
    <dgm:cxn modelId="{E70FD88A-01EA-4CC8-9C22-121F91DFD349}" type="presOf" srcId="{EA33E7AA-2CF1-4711-AE29-2F44B816F0C0}" destId="{CDB8BA1E-75CA-44C8-93AA-CBBA0ABDB6D8}" srcOrd="0" destOrd="0" presId="urn:microsoft.com/office/officeart/2008/layout/VerticalCurvedList"/>
    <dgm:cxn modelId="{3BDBC742-FC9A-444F-9BCF-06E5B7B7A29B}" type="presParOf" srcId="{49DFF7D3-84A0-406C-8BF1-7E3F4ED70CA0}" destId="{D25CE3A8-1F56-434F-BB21-31AD8045B043}" srcOrd="0" destOrd="0" presId="urn:microsoft.com/office/officeart/2008/layout/VerticalCurvedList"/>
    <dgm:cxn modelId="{5CE51645-B672-4A6F-816C-6CA785C73548}" type="presParOf" srcId="{D25CE3A8-1F56-434F-BB21-31AD8045B043}" destId="{0DBB22A5-3230-4678-BCB3-2527552C71D6}" srcOrd="0" destOrd="0" presId="urn:microsoft.com/office/officeart/2008/layout/VerticalCurvedList"/>
    <dgm:cxn modelId="{EB6AD5A7-F7A3-4B34-BF2E-B0D1B7B8DB1E}" type="presParOf" srcId="{0DBB22A5-3230-4678-BCB3-2527552C71D6}" destId="{CB7C44E4-8B62-439C-877A-0102212B98E2}" srcOrd="0" destOrd="0" presId="urn:microsoft.com/office/officeart/2008/layout/VerticalCurvedList"/>
    <dgm:cxn modelId="{EFDF814E-CEC6-4E8E-8372-5E3C07A68DE3}" type="presParOf" srcId="{0DBB22A5-3230-4678-BCB3-2527552C71D6}" destId="{0F57B4F5-AF10-4B51-8482-FCD3F41F5C7E}" srcOrd="1" destOrd="0" presId="urn:microsoft.com/office/officeart/2008/layout/VerticalCurvedList"/>
    <dgm:cxn modelId="{E584E906-F9D8-43FE-A5BC-3C0653469766}" type="presParOf" srcId="{0DBB22A5-3230-4678-BCB3-2527552C71D6}" destId="{261939BE-03C4-4C60-A1B8-DD6307D9FACA}" srcOrd="2" destOrd="0" presId="urn:microsoft.com/office/officeart/2008/layout/VerticalCurvedList"/>
    <dgm:cxn modelId="{1F663A0C-1703-4359-A5FA-58147BC174C8}" type="presParOf" srcId="{0DBB22A5-3230-4678-BCB3-2527552C71D6}" destId="{E32BCB98-898B-4992-AA03-986E1D870062}" srcOrd="3" destOrd="0" presId="urn:microsoft.com/office/officeart/2008/layout/VerticalCurvedList"/>
    <dgm:cxn modelId="{4C1F3F15-1B6D-4C02-A9DB-CC00BFB6DFD8}" type="presParOf" srcId="{D25CE3A8-1F56-434F-BB21-31AD8045B043}" destId="{CDB8BA1E-75CA-44C8-93AA-CBBA0ABDB6D8}" srcOrd="1" destOrd="0" presId="urn:microsoft.com/office/officeart/2008/layout/VerticalCurvedList"/>
    <dgm:cxn modelId="{757C0FC5-8CFD-4605-AD2F-8C2B97E1D6A0}" type="presParOf" srcId="{D25CE3A8-1F56-434F-BB21-31AD8045B043}" destId="{19EAD457-089D-4B66-96F0-CFCBDCD3DBD9}" srcOrd="2" destOrd="0" presId="urn:microsoft.com/office/officeart/2008/layout/VerticalCurvedList"/>
    <dgm:cxn modelId="{C5B03480-01DF-45A1-9BE5-18E5E419B887}" type="presParOf" srcId="{19EAD457-089D-4B66-96F0-CFCBDCD3DBD9}" destId="{BE46EF19-A26A-49BB-8C2B-AD40D29B634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F868B21-6190-4974-8F5A-AD955F17B47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33E7AA-2CF1-4711-AE29-2F44B816F0C0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4. Развитие профессиональной идентичности курсантов военных образовательных организаций высшего образования Министерства обороны Российской Федерации зафиксировано в изменениях типов профессиональной идентичности. Среди курсантов 1-го курса преобладает диффузный статус профессиональной идентичности (45%) и в то же время значительная часть курсантов 1-го курса (25%) находится в статусе преждевременной идентичности, что говорит о выборе профессии под влиянием внешних факторов (например, родителей или друзей), т. е. без достаточного осознания собственных интересов и способностей. Одновременно с этим среди курсантов 5-го курса преобладают статусы достигнутой (58%) и сформировавшейся (38%) идентичности. Это свидетельствует о том, что к концу обучения в военном вузе большинство курсантов формируют четкое представление о своей профессиональной роли, своих профессиональных целях и ценностях, готовы к самостоятельной профессиональной деятельности.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8ECC6A-9422-46FB-B697-6242C862EA24}" type="parTrans" cxnId="{745EC97F-BFBE-4BC2-BEEE-448FFB86D4C0}">
      <dgm:prSet/>
      <dgm:spPr/>
      <dgm:t>
        <a:bodyPr/>
        <a:lstStyle/>
        <a:p>
          <a:endParaRPr lang="ru-RU"/>
        </a:p>
      </dgm:t>
    </dgm:pt>
    <dgm:pt modelId="{45B68BD1-A966-4253-98BB-7B79D9BA891E}" type="sibTrans" cxnId="{745EC97F-BFBE-4BC2-BEEE-448FFB86D4C0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49DFF7D3-84A0-406C-8BF1-7E3F4ED70CA0}" type="pres">
      <dgm:prSet presAssocID="{FF868B21-6190-4974-8F5A-AD955F17B477}" presName="Name0" presStyleCnt="0">
        <dgm:presLayoutVars>
          <dgm:chMax val="7"/>
          <dgm:chPref val="7"/>
          <dgm:dir/>
        </dgm:presLayoutVars>
      </dgm:prSet>
      <dgm:spPr/>
    </dgm:pt>
    <dgm:pt modelId="{D25CE3A8-1F56-434F-BB21-31AD8045B043}" type="pres">
      <dgm:prSet presAssocID="{FF868B21-6190-4974-8F5A-AD955F17B477}" presName="Name1" presStyleCnt="0"/>
      <dgm:spPr/>
    </dgm:pt>
    <dgm:pt modelId="{0DBB22A5-3230-4678-BCB3-2527552C71D6}" type="pres">
      <dgm:prSet presAssocID="{FF868B21-6190-4974-8F5A-AD955F17B477}" presName="cycle" presStyleCnt="0"/>
      <dgm:spPr/>
    </dgm:pt>
    <dgm:pt modelId="{CB7C44E4-8B62-439C-877A-0102212B98E2}" type="pres">
      <dgm:prSet presAssocID="{FF868B21-6190-4974-8F5A-AD955F17B477}" presName="srcNode" presStyleLbl="node1" presStyleIdx="0" presStyleCnt="1"/>
      <dgm:spPr/>
    </dgm:pt>
    <dgm:pt modelId="{0F57B4F5-AF10-4B51-8482-FCD3F41F5C7E}" type="pres">
      <dgm:prSet presAssocID="{FF868B21-6190-4974-8F5A-AD955F17B477}" presName="conn" presStyleLbl="parChTrans1D2" presStyleIdx="0" presStyleCnt="1"/>
      <dgm:spPr/>
    </dgm:pt>
    <dgm:pt modelId="{261939BE-03C4-4C60-A1B8-DD6307D9FACA}" type="pres">
      <dgm:prSet presAssocID="{FF868B21-6190-4974-8F5A-AD955F17B477}" presName="extraNode" presStyleLbl="node1" presStyleIdx="0" presStyleCnt="1"/>
      <dgm:spPr/>
    </dgm:pt>
    <dgm:pt modelId="{E32BCB98-898B-4992-AA03-986E1D870062}" type="pres">
      <dgm:prSet presAssocID="{FF868B21-6190-4974-8F5A-AD955F17B477}" presName="dstNode" presStyleLbl="node1" presStyleIdx="0" presStyleCnt="1"/>
      <dgm:spPr/>
    </dgm:pt>
    <dgm:pt modelId="{CDB8BA1E-75CA-44C8-93AA-CBBA0ABDB6D8}" type="pres">
      <dgm:prSet presAssocID="{EA33E7AA-2CF1-4711-AE29-2F44B816F0C0}" presName="text_1" presStyleLbl="node1" presStyleIdx="0" presStyleCnt="1" custScaleY="127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AD457-089D-4B66-96F0-CFCBDCD3DBD9}" type="pres">
      <dgm:prSet presAssocID="{EA33E7AA-2CF1-4711-AE29-2F44B816F0C0}" presName="accent_1" presStyleCnt="0"/>
      <dgm:spPr/>
    </dgm:pt>
    <dgm:pt modelId="{BE46EF19-A26A-49BB-8C2B-AD40D29B634A}" type="pres">
      <dgm:prSet presAssocID="{EA33E7AA-2CF1-4711-AE29-2F44B816F0C0}" presName="accentRepeatNode" presStyleLbl="solidFgAcc1" presStyleIdx="0" presStyleCnt="1"/>
      <dgm:spPr>
        <a:ln>
          <a:solidFill>
            <a:schemeClr val="accent6">
              <a:lumMod val="75000"/>
            </a:schemeClr>
          </a:solidFill>
        </a:ln>
      </dgm:spPr>
    </dgm:pt>
  </dgm:ptLst>
  <dgm:cxnLst>
    <dgm:cxn modelId="{2B29FD36-C4C8-4AC7-B704-B622B6A30E87}" type="presOf" srcId="{FF868B21-6190-4974-8F5A-AD955F17B477}" destId="{49DFF7D3-84A0-406C-8BF1-7E3F4ED70CA0}" srcOrd="0" destOrd="0" presId="urn:microsoft.com/office/officeart/2008/layout/VerticalCurvedList"/>
    <dgm:cxn modelId="{44F75438-24EF-4E40-AAA6-0AE79C7A37E3}" type="presOf" srcId="{45B68BD1-A966-4253-98BB-7B79D9BA891E}" destId="{0F57B4F5-AF10-4B51-8482-FCD3F41F5C7E}" srcOrd="0" destOrd="0" presId="urn:microsoft.com/office/officeart/2008/layout/VerticalCurvedList"/>
    <dgm:cxn modelId="{2217412B-9545-48D3-A6B7-2338F9A43AFE}" type="presOf" srcId="{EA33E7AA-2CF1-4711-AE29-2F44B816F0C0}" destId="{CDB8BA1E-75CA-44C8-93AA-CBBA0ABDB6D8}" srcOrd="0" destOrd="0" presId="urn:microsoft.com/office/officeart/2008/layout/VerticalCurvedList"/>
    <dgm:cxn modelId="{745EC97F-BFBE-4BC2-BEEE-448FFB86D4C0}" srcId="{FF868B21-6190-4974-8F5A-AD955F17B477}" destId="{EA33E7AA-2CF1-4711-AE29-2F44B816F0C0}" srcOrd="0" destOrd="0" parTransId="{3C8ECC6A-9422-46FB-B697-6242C862EA24}" sibTransId="{45B68BD1-A966-4253-98BB-7B79D9BA891E}"/>
    <dgm:cxn modelId="{700C8956-4C7D-4227-A5FB-D2717A44A699}" type="presParOf" srcId="{49DFF7D3-84A0-406C-8BF1-7E3F4ED70CA0}" destId="{D25CE3A8-1F56-434F-BB21-31AD8045B043}" srcOrd="0" destOrd="0" presId="urn:microsoft.com/office/officeart/2008/layout/VerticalCurvedList"/>
    <dgm:cxn modelId="{390045D4-81E2-4C80-8DD0-F9DEA3F9BB09}" type="presParOf" srcId="{D25CE3A8-1F56-434F-BB21-31AD8045B043}" destId="{0DBB22A5-3230-4678-BCB3-2527552C71D6}" srcOrd="0" destOrd="0" presId="urn:microsoft.com/office/officeart/2008/layout/VerticalCurvedList"/>
    <dgm:cxn modelId="{BF0E2FB9-C4CC-478F-AC3A-B7D0CB00402C}" type="presParOf" srcId="{0DBB22A5-3230-4678-BCB3-2527552C71D6}" destId="{CB7C44E4-8B62-439C-877A-0102212B98E2}" srcOrd="0" destOrd="0" presId="urn:microsoft.com/office/officeart/2008/layout/VerticalCurvedList"/>
    <dgm:cxn modelId="{CDD2F577-5C8B-4139-AC19-4F01DDF0B51D}" type="presParOf" srcId="{0DBB22A5-3230-4678-BCB3-2527552C71D6}" destId="{0F57B4F5-AF10-4B51-8482-FCD3F41F5C7E}" srcOrd="1" destOrd="0" presId="urn:microsoft.com/office/officeart/2008/layout/VerticalCurvedList"/>
    <dgm:cxn modelId="{7487151F-75C8-472F-9B64-065C44F77914}" type="presParOf" srcId="{0DBB22A5-3230-4678-BCB3-2527552C71D6}" destId="{261939BE-03C4-4C60-A1B8-DD6307D9FACA}" srcOrd="2" destOrd="0" presId="urn:microsoft.com/office/officeart/2008/layout/VerticalCurvedList"/>
    <dgm:cxn modelId="{AAF51D73-BF42-4E50-953D-BBC94DF8C69C}" type="presParOf" srcId="{0DBB22A5-3230-4678-BCB3-2527552C71D6}" destId="{E32BCB98-898B-4992-AA03-986E1D870062}" srcOrd="3" destOrd="0" presId="urn:microsoft.com/office/officeart/2008/layout/VerticalCurvedList"/>
    <dgm:cxn modelId="{5D40D75D-FC15-42C9-B0EF-38C812AD4723}" type="presParOf" srcId="{D25CE3A8-1F56-434F-BB21-31AD8045B043}" destId="{CDB8BA1E-75CA-44C8-93AA-CBBA0ABDB6D8}" srcOrd="1" destOrd="0" presId="urn:microsoft.com/office/officeart/2008/layout/VerticalCurvedList"/>
    <dgm:cxn modelId="{D9CD1028-6D6B-4B69-94C4-1464DD76C3F6}" type="presParOf" srcId="{D25CE3A8-1F56-434F-BB21-31AD8045B043}" destId="{19EAD457-089D-4B66-96F0-CFCBDCD3DBD9}" srcOrd="2" destOrd="0" presId="urn:microsoft.com/office/officeart/2008/layout/VerticalCurvedList"/>
    <dgm:cxn modelId="{6C15DDA3-CF43-425C-BB1B-E06AE2267AAA}" type="presParOf" srcId="{19EAD457-089D-4B66-96F0-CFCBDCD3DBD9}" destId="{BE46EF19-A26A-49BB-8C2B-AD40D29B634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F868B21-6190-4974-8F5A-AD955F17B47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33E7AA-2CF1-4711-AE29-2F44B816F0C0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5. Разработана программа формирования профессиональной идентичности, включающая в себя четыре модуля: «Введение в военную профессию», «Развитие профессионально важных качеств», «Самопознание и профессиональное самоопределение», «Взаимодействие с профессиональной средой». В целях апробации разработанной программы проведён эксперимент, продолжавшийся в течение одного семестра (занятия проводились один раз в неделю по 2 академических часа). Результаты эксперимента свидетельствуют об улучшении показателей профессиональной идентичности (по методике МИПИ) в экспериментальной группе, тогда как в контрольной группе изменения слабо выражены. Например, в экспериментальной группе по показателю «принятие профессиональных ценностей» зафиксировано повышение среднего значения с 6,0 (до реализации экспериментальной программы) до 7,4 (после реализации экспериментальной программы). Итак, результаты формирующего эксперимента подтвердили эффективность разработанной программы.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8ECC6A-9422-46FB-B697-6242C862EA24}" type="parTrans" cxnId="{745EC97F-BFBE-4BC2-BEEE-448FFB86D4C0}">
      <dgm:prSet/>
      <dgm:spPr/>
      <dgm:t>
        <a:bodyPr/>
        <a:lstStyle/>
        <a:p>
          <a:endParaRPr lang="ru-RU"/>
        </a:p>
      </dgm:t>
    </dgm:pt>
    <dgm:pt modelId="{45B68BD1-A966-4253-98BB-7B79D9BA891E}" type="sibTrans" cxnId="{745EC97F-BFBE-4BC2-BEEE-448FFB86D4C0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49DFF7D3-84A0-406C-8BF1-7E3F4ED70CA0}" type="pres">
      <dgm:prSet presAssocID="{FF868B21-6190-4974-8F5A-AD955F17B477}" presName="Name0" presStyleCnt="0">
        <dgm:presLayoutVars>
          <dgm:chMax val="7"/>
          <dgm:chPref val="7"/>
          <dgm:dir/>
        </dgm:presLayoutVars>
      </dgm:prSet>
      <dgm:spPr/>
    </dgm:pt>
    <dgm:pt modelId="{D25CE3A8-1F56-434F-BB21-31AD8045B043}" type="pres">
      <dgm:prSet presAssocID="{FF868B21-6190-4974-8F5A-AD955F17B477}" presName="Name1" presStyleCnt="0"/>
      <dgm:spPr/>
    </dgm:pt>
    <dgm:pt modelId="{0DBB22A5-3230-4678-BCB3-2527552C71D6}" type="pres">
      <dgm:prSet presAssocID="{FF868B21-6190-4974-8F5A-AD955F17B477}" presName="cycle" presStyleCnt="0"/>
      <dgm:spPr/>
    </dgm:pt>
    <dgm:pt modelId="{CB7C44E4-8B62-439C-877A-0102212B98E2}" type="pres">
      <dgm:prSet presAssocID="{FF868B21-6190-4974-8F5A-AD955F17B477}" presName="srcNode" presStyleLbl="node1" presStyleIdx="0" presStyleCnt="1"/>
      <dgm:spPr/>
    </dgm:pt>
    <dgm:pt modelId="{0F57B4F5-AF10-4B51-8482-FCD3F41F5C7E}" type="pres">
      <dgm:prSet presAssocID="{FF868B21-6190-4974-8F5A-AD955F17B477}" presName="conn" presStyleLbl="parChTrans1D2" presStyleIdx="0" presStyleCnt="1"/>
      <dgm:spPr/>
    </dgm:pt>
    <dgm:pt modelId="{261939BE-03C4-4C60-A1B8-DD6307D9FACA}" type="pres">
      <dgm:prSet presAssocID="{FF868B21-6190-4974-8F5A-AD955F17B477}" presName="extraNode" presStyleLbl="node1" presStyleIdx="0" presStyleCnt="1"/>
      <dgm:spPr/>
    </dgm:pt>
    <dgm:pt modelId="{E32BCB98-898B-4992-AA03-986E1D870062}" type="pres">
      <dgm:prSet presAssocID="{FF868B21-6190-4974-8F5A-AD955F17B477}" presName="dstNode" presStyleLbl="node1" presStyleIdx="0" presStyleCnt="1"/>
      <dgm:spPr/>
    </dgm:pt>
    <dgm:pt modelId="{CDB8BA1E-75CA-44C8-93AA-CBBA0ABDB6D8}" type="pres">
      <dgm:prSet presAssocID="{EA33E7AA-2CF1-4711-AE29-2F44B816F0C0}" presName="text_1" presStyleLbl="node1" presStyleIdx="0" presStyleCnt="1" custScaleY="131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AD457-089D-4B66-96F0-CFCBDCD3DBD9}" type="pres">
      <dgm:prSet presAssocID="{EA33E7AA-2CF1-4711-AE29-2F44B816F0C0}" presName="accent_1" presStyleCnt="0"/>
      <dgm:spPr/>
    </dgm:pt>
    <dgm:pt modelId="{BE46EF19-A26A-49BB-8C2B-AD40D29B634A}" type="pres">
      <dgm:prSet presAssocID="{EA33E7AA-2CF1-4711-AE29-2F44B816F0C0}" presName="accentRepeatNode" presStyleLbl="solidFgAcc1" presStyleIdx="0" presStyleCnt="1"/>
      <dgm:spPr>
        <a:ln>
          <a:solidFill>
            <a:schemeClr val="accent6">
              <a:lumMod val="75000"/>
            </a:schemeClr>
          </a:solidFill>
        </a:ln>
      </dgm:spPr>
    </dgm:pt>
  </dgm:ptLst>
  <dgm:cxnLst>
    <dgm:cxn modelId="{5B3C6EC3-6871-4376-825F-B4773CAB93FD}" type="presOf" srcId="{45B68BD1-A966-4253-98BB-7B79D9BA891E}" destId="{0F57B4F5-AF10-4B51-8482-FCD3F41F5C7E}" srcOrd="0" destOrd="0" presId="urn:microsoft.com/office/officeart/2008/layout/VerticalCurvedList"/>
    <dgm:cxn modelId="{E3A8E18F-80B9-4A26-8A16-3BA4476A7B1B}" type="presOf" srcId="{EA33E7AA-2CF1-4711-AE29-2F44B816F0C0}" destId="{CDB8BA1E-75CA-44C8-93AA-CBBA0ABDB6D8}" srcOrd="0" destOrd="0" presId="urn:microsoft.com/office/officeart/2008/layout/VerticalCurvedList"/>
    <dgm:cxn modelId="{6708ECD5-7FD7-466D-8CE5-E90789C3528A}" type="presOf" srcId="{FF868B21-6190-4974-8F5A-AD955F17B477}" destId="{49DFF7D3-84A0-406C-8BF1-7E3F4ED70CA0}" srcOrd="0" destOrd="0" presId="urn:microsoft.com/office/officeart/2008/layout/VerticalCurvedList"/>
    <dgm:cxn modelId="{745EC97F-BFBE-4BC2-BEEE-448FFB86D4C0}" srcId="{FF868B21-6190-4974-8F5A-AD955F17B477}" destId="{EA33E7AA-2CF1-4711-AE29-2F44B816F0C0}" srcOrd="0" destOrd="0" parTransId="{3C8ECC6A-9422-46FB-B697-6242C862EA24}" sibTransId="{45B68BD1-A966-4253-98BB-7B79D9BA891E}"/>
    <dgm:cxn modelId="{980E21E2-B207-4EC5-9AAC-6517D835601B}" type="presParOf" srcId="{49DFF7D3-84A0-406C-8BF1-7E3F4ED70CA0}" destId="{D25CE3A8-1F56-434F-BB21-31AD8045B043}" srcOrd="0" destOrd="0" presId="urn:microsoft.com/office/officeart/2008/layout/VerticalCurvedList"/>
    <dgm:cxn modelId="{8FFD54B3-A4DD-46A3-B858-52D30ADAA697}" type="presParOf" srcId="{D25CE3A8-1F56-434F-BB21-31AD8045B043}" destId="{0DBB22A5-3230-4678-BCB3-2527552C71D6}" srcOrd="0" destOrd="0" presId="urn:microsoft.com/office/officeart/2008/layout/VerticalCurvedList"/>
    <dgm:cxn modelId="{192312AC-621E-43B4-B61D-3F6CD502F11E}" type="presParOf" srcId="{0DBB22A5-3230-4678-BCB3-2527552C71D6}" destId="{CB7C44E4-8B62-439C-877A-0102212B98E2}" srcOrd="0" destOrd="0" presId="urn:microsoft.com/office/officeart/2008/layout/VerticalCurvedList"/>
    <dgm:cxn modelId="{49334FF7-A8FA-475B-9F90-57B4CC6D80AF}" type="presParOf" srcId="{0DBB22A5-3230-4678-BCB3-2527552C71D6}" destId="{0F57B4F5-AF10-4B51-8482-FCD3F41F5C7E}" srcOrd="1" destOrd="0" presId="urn:microsoft.com/office/officeart/2008/layout/VerticalCurvedList"/>
    <dgm:cxn modelId="{54FB054F-C213-4F2B-AF27-868B22ABEB85}" type="presParOf" srcId="{0DBB22A5-3230-4678-BCB3-2527552C71D6}" destId="{261939BE-03C4-4C60-A1B8-DD6307D9FACA}" srcOrd="2" destOrd="0" presId="urn:microsoft.com/office/officeart/2008/layout/VerticalCurvedList"/>
    <dgm:cxn modelId="{472AB159-53E4-4187-9057-80716433ACAE}" type="presParOf" srcId="{0DBB22A5-3230-4678-BCB3-2527552C71D6}" destId="{E32BCB98-898B-4992-AA03-986E1D870062}" srcOrd="3" destOrd="0" presId="urn:microsoft.com/office/officeart/2008/layout/VerticalCurvedList"/>
    <dgm:cxn modelId="{20AE0699-3AEB-46C6-A52F-C1A0D744D70D}" type="presParOf" srcId="{D25CE3A8-1F56-434F-BB21-31AD8045B043}" destId="{CDB8BA1E-75CA-44C8-93AA-CBBA0ABDB6D8}" srcOrd="1" destOrd="0" presId="urn:microsoft.com/office/officeart/2008/layout/VerticalCurvedList"/>
    <dgm:cxn modelId="{452213B7-9D9B-4916-89FB-7563B72C9936}" type="presParOf" srcId="{D25CE3A8-1F56-434F-BB21-31AD8045B043}" destId="{19EAD457-089D-4B66-96F0-CFCBDCD3DBD9}" srcOrd="2" destOrd="0" presId="urn:microsoft.com/office/officeart/2008/layout/VerticalCurvedList"/>
    <dgm:cxn modelId="{34B889FA-1CA5-4347-9273-611BA4F734E6}" type="presParOf" srcId="{19EAD457-089D-4B66-96F0-CFCBDCD3DBD9}" destId="{BE46EF19-A26A-49BB-8C2B-AD40D29B634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40DCB20-2080-46E7-A4AB-D243DADC69CA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FE7848-3327-4735-8877-43016EBDBA8B}">
      <dgm:prSet phldrT="[Текст]" custT="1"/>
      <dgm:spPr/>
      <dgm:t>
        <a:bodyPr/>
        <a:lstStyle/>
        <a:p>
          <a:r>
            <a:rPr lang="ru-RU" sz="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Модуль 1</a:t>
          </a:r>
        </a:p>
        <a:p>
          <a:r>
            <a: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Введение в военную профессию</a:t>
          </a:r>
          <a:endParaRPr lang="ru-RU" sz="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18CC29-81C4-4451-8F30-2F73E1774A84}" type="parTrans" cxnId="{0FB6591B-C2C3-49EF-946A-238C7504ED3F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1FB2F6-1B9D-44D2-966A-A917A3D877B4}" type="sibTrans" cxnId="{0FB6591B-C2C3-49EF-946A-238C7504ED3F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B5299D-8C2E-49C1-B123-82FFB692930D}">
      <dgm:prSet phldrT="[Текст]" custT="1"/>
      <dgm:spPr/>
      <dgm:t>
        <a:bodyPr/>
        <a:lstStyle/>
        <a:p>
          <a:r>
            <a:rPr lang="ru-RU" sz="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Модуль 3</a:t>
          </a:r>
        </a:p>
        <a:p>
          <a:r>
            <a: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Самопознание и профессиональное самоопределение</a:t>
          </a:r>
          <a:endParaRPr lang="ru-RU" sz="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AEBFC3-83E2-434A-9FCC-8A36F0D13A67}" type="parTrans" cxnId="{213CDAE1-BFC5-498A-B5ED-29868EF75714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D4A624-E940-45E1-ABDB-A84392ACE449}" type="sibTrans" cxnId="{213CDAE1-BFC5-498A-B5ED-29868EF75714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4C43B1-153E-4369-8B97-D3D30E2ECEAE}">
      <dgm:prSet phldrT="[Текст]" custT="1"/>
      <dgm:spPr/>
      <dgm:t>
        <a:bodyPr/>
        <a:lstStyle/>
        <a:p>
          <a:r>
            <a:rPr lang="ru-RU" sz="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Модуль 2</a:t>
          </a:r>
        </a:p>
        <a:p>
          <a:r>
            <a: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профессионально важных качеств</a:t>
          </a:r>
          <a:endParaRPr lang="ru-RU" sz="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213BED-54AA-4749-8BFD-76DBBF4F9C77}" type="sibTrans" cxnId="{D8AEC688-9D6B-4E44-A789-BF7F56A2E830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A86E10-6469-4914-97B8-4374AA97300D}" type="parTrans" cxnId="{D8AEC688-9D6B-4E44-A789-BF7F56A2E830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FA5C57-890B-487E-9071-BF1893B0CDC8}">
      <dgm:prSet custT="1"/>
      <dgm:spPr/>
      <dgm:t>
        <a:bodyPr/>
        <a:lstStyle/>
        <a:p>
          <a:r>
            <a:rPr lang="ru-RU" sz="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Модуль 4</a:t>
          </a:r>
        </a:p>
        <a:p>
          <a:r>
            <a:rPr lang="ru-RU" sz="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 профессиональной средой</a:t>
          </a:r>
          <a:endParaRPr lang="ru-RU" sz="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9C6D68-10B8-4511-8E59-B4E9327EA09D}" type="parTrans" cxnId="{3F3E03B7-71BE-47FD-8F82-7E06AE8A6D93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EA1A45-5345-4B60-BC9C-47858C0467E0}" type="sibTrans" cxnId="{3F3E03B7-71BE-47FD-8F82-7E06AE8A6D93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3844A2-8D51-4503-AE57-1E785A307521}" type="pres">
      <dgm:prSet presAssocID="{240DCB20-2080-46E7-A4AB-D243DADC69C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E92C51E-C030-4D22-AE48-01ED0F06428E}" type="pres">
      <dgm:prSet presAssocID="{6CFE7848-3327-4735-8877-43016EBDBA8B}" presName="Accent1" presStyleCnt="0"/>
      <dgm:spPr/>
    </dgm:pt>
    <dgm:pt modelId="{DED1C30F-802E-4244-BEF3-7F14B6A222B2}" type="pres">
      <dgm:prSet presAssocID="{6CFE7848-3327-4735-8877-43016EBDBA8B}" presName="Accent" presStyleLbl="node1" presStyleIdx="0" presStyleCnt="4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E29903B7-564B-40A0-8965-332532664CF6}" type="pres">
      <dgm:prSet presAssocID="{6CFE7848-3327-4735-8877-43016EBDBA8B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05528F-F35A-47F3-9B04-9357B515F32A}" type="pres">
      <dgm:prSet presAssocID="{E04C43B1-153E-4369-8B97-D3D30E2ECEAE}" presName="Accent2" presStyleCnt="0"/>
      <dgm:spPr/>
    </dgm:pt>
    <dgm:pt modelId="{888EC708-33B8-4F00-8616-892F35134735}" type="pres">
      <dgm:prSet presAssocID="{E04C43B1-153E-4369-8B97-D3D30E2ECEAE}" presName="Accent" presStyleLbl="node1" presStyleIdx="1" presStyleCnt="4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78DA769C-5C00-4216-AF81-49DA84FC549F}" type="pres">
      <dgm:prSet presAssocID="{E04C43B1-153E-4369-8B97-D3D30E2ECEAE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16B86B-465A-4EF9-95C5-649499C9E476}" type="pres">
      <dgm:prSet presAssocID="{86B5299D-8C2E-49C1-B123-82FFB692930D}" presName="Accent3" presStyleCnt="0"/>
      <dgm:spPr/>
    </dgm:pt>
    <dgm:pt modelId="{7CA6F7A3-E9BA-4809-B61F-EF9108329D85}" type="pres">
      <dgm:prSet presAssocID="{86B5299D-8C2E-49C1-B123-82FFB692930D}" presName="Accent" presStyleLbl="node1" presStyleIdx="2" presStyleCnt="4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6C91DFCB-1C48-4A88-A71F-C1E7152A2924}" type="pres">
      <dgm:prSet presAssocID="{86B5299D-8C2E-49C1-B123-82FFB692930D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CF03EE-F152-461C-A771-0F6FB1FBB6E4}" type="pres">
      <dgm:prSet presAssocID="{7BFA5C57-890B-487E-9071-BF1893B0CDC8}" presName="Accent4" presStyleCnt="0"/>
      <dgm:spPr/>
    </dgm:pt>
    <dgm:pt modelId="{5B05DD7D-0701-42A8-95DE-28A1962D870F}" type="pres">
      <dgm:prSet presAssocID="{7BFA5C57-890B-487E-9071-BF1893B0CDC8}" presName="Accent" presStyleLbl="node1" presStyleIdx="3" presStyleCnt="4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0E48A81D-64FB-4695-9A3E-98A5EF5887E8}" type="pres">
      <dgm:prSet presAssocID="{7BFA5C57-890B-487E-9071-BF1893B0CDC8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12A7EE-D0C2-409E-A35C-EFE4FA2E595D}" type="presOf" srcId="{E04C43B1-153E-4369-8B97-D3D30E2ECEAE}" destId="{78DA769C-5C00-4216-AF81-49DA84FC549F}" srcOrd="0" destOrd="0" presId="urn:microsoft.com/office/officeart/2009/layout/CircleArrowProcess"/>
    <dgm:cxn modelId="{3F3E03B7-71BE-47FD-8F82-7E06AE8A6D93}" srcId="{240DCB20-2080-46E7-A4AB-D243DADC69CA}" destId="{7BFA5C57-890B-487E-9071-BF1893B0CDC8}" srcOrd="3" destOrd="0" parTransId="{3A9C6D68-10B8-4511-8E59-B4E9327EA09D}" sibTransId="{9BEA1A45-5345-4B60-BC9C-47858C0467E0}"/>
    <dgm:cxn modelId="{F9423427-08FE-433D-9DC0-D12E325CB3B4}" type="presOf" srcId="{7BFA5C57-890B-487E-9071-BF1893B0CDC8}" destId="{0E48A81D-64FB-4695-9A3E-98A5EF5887E8}" srcOrd="0" destOrd="0" presId="urn:microsoft.com/office/officeart/2009/layout/CircleArrowProcess"/>
    <dgm:cxn modelId="{DE02579E-02C5-4913-B48D-AC608F863D11}" type="presOf" srcId="{86B5299D-8C2E-49C1-B123-82FFB692930D}" destId="{6C91DFCB-1C48-4A88-A71F-C1E7152A2924}" srcOrd="0" destOrd="0" presId="urn:microsoft.com/office/officeart/2009/layout/CircleArrowProcess"/>
    <dgm:cxn modelId="{213CDAE1-BFC5-498A-B5ED-29868EF75714}" srcId="{240DCB20-2080-46E7-A4AB-D243DADC69CA}" destId="{86B5299D-8C2E-49C1-B123-82FFB692930D}" srcOrd="2" destOrd="0" parTransId="{ACAEBFC3-83E2-434A-9FCC-8A36F0D13A67}" sibTransId="{35D4A624-E940-45E1-ABDB-A84392ACE449}"/>
    <dgm:cxn modelId="{0FB6591B-C2C3-49EF-946A-238C7504ED3F}" srcId="{240DCB20-2080-46E7-A4AB-D243DADC69CA}" destId="{6CFE7848-3327-4735-8877-43016EBDBA8B}" srcOrd="0" destOrd="0" parTransId="{DD18CC29-81C4-4451-8F30-2F73E1774A84}" sibTransId="{ED1FB2F6-1B9D-44D2-966A-A917A3D877B4}"/>
    <dgm:cxn modelId="{72250823-CE7F-4DB1-83C6-34F9F8BAFCC6}" type="presOf" srcId="{6CFE7848-3327-4735-8877-43016EBDBA8B}" destId="{E29903B7-564B-40A0-8965-332532664CF6}" srcOrd="0" destOrd="0" presId="urn:microsoft.com/office/officeart/2009/layout/CircleArrowProcess"/>
    <dgm:cxn modelId="{407BABE1-36DD-4819-894D-2BB686025636}" type="presOf" srcId="{240DCB20-2080-46E7-A4AB-D243DADC69CA}" destId="{FC3844A2-8D51-4503-AE57-1E785A307521}" srcOrd="0" destOrd="0" presId="urn:microsoft.com/office/officeart/2009/layout/CircleArrowProcess"/>
    <dgm:cxn modelId="{D8AEC688-9D6B-4E44-A789-BF7F56A2E830}" srcId="{240DCB20-2080-46E7-A4AB-D243DADC69CA}" destId="{E04C43B1-153E-4369-8B97-D3D30E2ECEAE}" srcOrd="1" destOrd="0" parTransId="{C9A86E10-6469-4914-97B8-4374AA97300D}" sibTransId="{12213BED-54AA-4749-8BFD-76DBBF4F9C77}"/>
    <dgm:cxn modelId="{9DE9B1B9-FFD4-422C-8E4B-117042CF3D8B}" type="presParOf" srcId="{FC3844A2-8D51-4503-AE57-1E785A307521}" destId="{7E92C51E-C030-4D22-AE48-01ED0F06428E}" srcOrd="0" destOrd="0" presId="urn:microsoft.com/office/officeart/2009/layout/CircleArrowProcess"/>
    <dgm:cxn modelId="{F39B2901-746E-472B-90E3-AF8D3AC5DCC0}" type="presParOf" srcId="{7E92C51E-C030-4D22-AE48-01ED0F06428E}" destId="{DED1C30F-802E-4244-BEF3-7F14B6A222B2}" srcOrd="0" destOrd="0" presId="urn:microsoft.com/office/officeart/2009/layout/CircleArrowProcess"/>
    <dgm:cxn modelId="{BAB1FCE1-34DF-4EAA-B545-D4850A7D5528}" type="presParOf" srcId="{FC3844A2-8D51-4503-AE57-1E785A307521}" destId="{E29903B7-564B-40A0-8965-332532664CF6}" srcOrd="1" destOrd="0" presId="urn:microsoft.com/office/officeart/2009/layout/CircleArrowProcess"/>
    <dgm:cxn modelId="{8804F0DD-85B4-44B3-A243-E457444AD41A}" type="presParOf" srcId="{FC3844A2-8D51-4503-AE57-1E785A307521}" destId="{E405528F-F35A-47F3-9B04-9357B515F32A}" srcOrd="2" destOrd="0" presId="urn:microsoft.com/office/officeart/2009/layout/CircleArrowProcess"/>
    <dgm:cxn modelId="{40FB72B1-811F-4B69-A8C2-528ECF191D75}" type="presParOf" srcId="{E405528F-F35A-47F3-9B04-9357B515F32A}" destId="{888EC708-33B8-4F00-8616-892F35134735}" srcOrd="0" destOrd="0" presId="urn:microsoft.com/office/officeart/2009/layout/CircleArrowProcess"/>
    <dgm:cxn modelId="{63102C21-BBFB-4713-8791-E2B2134B3D31}" type="presParOf" srcId="{FC3844A2-8D51-4503-AE57-1E785A307521}" destId="{78DA769C-5C00-4216-AF81-49DA84FC549F}" srcOrd="3" destOrd="0" presId="urn:microsoft.com/office/officeart/2009/layout/CircleArrowProcess"/>
    <dgm:cxn modelId="{EFE47F58-EA60-4FA6-9E08-84BF5911942B}" type="presParOf" srcId="{FC3844A2-8D51-4503-AE57-1E785A307521}" destId="{B816B86B-465A-4EF9-95C5-649499C9E476}" srcOrd="4" destOrd="0" presId="urn:microsoft.com/office/officeart/2009/layout/CircleArrowProcess"/>
    <dgm:cxn modelId="{B73286CD-60B3-483C-8552-C5FB4D7EA999}" type="presParOf" srcId="{B816B86B-465A-4EF9-95C5-649499C9E476}" destId="{7CA6F7A3-E9BA-4809-B61F-EF9108329D85}" srcOrd="0" destOrd="0" presId="urn:microsoft.com/office/officeart/2009/layout/CircleArrowProcess"/>
    <dgm:cxn modelId="{7518F05F-BE0B-4B63-8512-E1857DECB76E}" type="presParOf" srcId="{FC3844A2-8D51-4503-AE57-1E785A307521}" destId="{6C91DFCB-1C48-4A88-A71F-C1E7152A2924}" srcOrd="5" destOrd="0" presId="urn:microsoft.com/office/officeart/2009/layout/CircleArrowProcess"/>
    <dgm:cxn modelId="{6510CF6E-848F-449A-BB39-3C738BD4A50E}" type="presParOf" srcId="{FC3844A2-8D51-4503-AE57-1E785A307521}" destId="{B6CF03EE-F152-461C-A771-0F6FB1FBB6E4}" srcOrd="6" destOrd="0" presId="urn:microsoft.com/office/officeart/2009/layout/CircleArrowProcess"/>
    <dgm:cxn modelId="{22887E30-D16E-44D0-AC0B-A9E67758C6D2}" type="presParOf" srcId="{B6CF03EE-F152-461C-A771-0F6FB1FBB6E4}" destId="{5B05DD7D-0701-42A8-95DE-28A1962D870F}" srcOrd="0" destOrd="0" presId="urn:microsoft.com/office/officeart/2009/layout/CircleArrowProcess"/>
    <dgm:cxn modelId="{4D4EB896-4E9C-4251-8625-21CFD8DE5330}" type="presParOf" srcId="{FC3844A2-8D51-4503-AE57-1E785A307521}" destId="{0E48A81D-64FB-4695-9A3E-98A5EF5887E8}" srcOrd="7" destOrd="0" presId="urn:microsoft.com/office/officeart/2009/layout/CircleArrowProcess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291353-2C20-4339-B143-D9CC6A8B0885}">
      <dsp:nvSpPr>
        <dsp:cNvPr id="0" name=""/>
        <dsp:cNvSpPr/>
      </dsp:nvSpPr>
      <dsp:spPr>
        <a:xfrm>
          <a:off x="0" y="82303"/>
          <a:ext cx="11406094" cy="56159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Специфика военной службы</a:t>
          </a:r>
          <a:endParaRPr lang="ru-RU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415" y="109718"/>
        <a:ext cx="11351264" cy="506769"/>
      </dsp:txXfrm>
    </dsp:sp>
    <dsp:sp modelId="{F56840F1-A688-447A-BBE4-9A4A131D387A}">
      <dsp:nvSpPr>
        <dsp:cNvPr id="0" name=""/>
        <dsp:cNvSpPr/>
      </dsp:nvSpPr>
      <dsp:spPr>
        <a:xfrm>
          <a:off x="0" y="643903"/>
          <a:ext cx="11406094" cy="571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1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военная профессия требует отличительных качеств личности, включая высокий уровень дисциплины, устойчивость к стрессу, лидерские навыки и готовность к ответственности</a:t>
          </a:r>
          <a:endParaRPr lang="ru-RU" sz="1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643903"/>
        <a:ext cx="11406094" cy="571320"/>
      </dsp:txXfrm>
    </dsp:sp>
    <dsp:sp modelId="{375F2FDC-5B7F-4BEA-AE1B-937DFDB3F833}">
      <dsp:nvSpPr>
        <dsp:cNvPr id="0" name=""/>
        <dsp:cNvSpPr/>
      </dsp:nvSpPr>
      <dsp:spPr>
        <a:xfrm>
          <a:off x="0" y="1215223"/>
          <a:ext cx="11406094" cy="56159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Влияние обучения на идентичность</a:t>
          </a:r>
          <a:endParaRPr lang="ru-RU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415" y="1242638"/>
        <a:ext cx="11351264" cy="506769"/>
      </dsp:txXfrm>
    </dsp:sp>
    <dsp:sp modelId="{DE16A1A1-2CD8-49EB-AF3C-4C1C541C0A9A}">
      <dsp:nvSpPr>
        <dsp:cNvPr id="0" name=""/>
        <dsp:cNvSpPr/>
      </dsp:nvSpPr>
      <dsp:spPr>
        <a:xfrm>
          <a:off x="0" y="1776823"/>
          <a:ext cx="11406094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1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анализ психологических особенностей формирования профессиональной идентичности курсантов важен для понимания влияния учебной среды и специфики обучения на формирование личности будущих офицеров</a:t>
          </a:r>
          <a:endParaRPr lang="ru-RU" sz="1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776823"/>
        <a:ext cx="11406094" cy="819720"/>
      </dsp:txXfrm>
    </dsp:sp>
    <dsp:sp modelId="{47EC8B74-35B0-4873-8042-8D655E42D3A0}">
      <dsp:nvSpPr>
        <dsp:cNvPr id="0" name=""/>
        <dsp:cNvSpPr/>
      </dsp:nvSpPr>
      <dsp:spPr>
        <a:xfrm>
          <a:off x="0" y="2596543"/>
          <a:ext cx="11406094" cy="56159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Социальная значимость</a:t>
          </a:r>
          <a:endParaRPr lang="ru-RU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415" y="2623958"/>
        <a:ext cx="11351264" cy="506769"/>
      </dsp:txXfrm>
    </dsp:sp>
    <dsp:sp modelId="{B4B62138-1415-4472-9B8B-AC5FA3AA74E3}">
      <dsp:nvSpPr>
        <dsp:cNvPr id="0" name=""/>
        <dsp:cNvSpPr/>
      </dsp:nvSpPr>
      <dsp:spPr>
        <a:xfrm>
          <a:off x="0" y="3158143"/>
          <a:ext cx="11406094" cy="1068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1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офицеры играют важную роль в обеспечении национальной безопасности и защите государственных интересов. Понимание психологических особенностей формирования их идентичности поможет улучшить процессы подготовки и обеспечить эффективное выполнение профессиональных обязанностей</a:t>
          </a:r>
          <a:endParaRPr lang="ru-RU" sz="1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158143"/>
        <a:ext cx="11406094" cy="1068120"/>
      </dsp:txXfrm>
    </dsp:sp>
    <dsp:sp modelId="{FA4A28D8-6AAB-4E14-853E-EA1D53C69275}">
      <dsp:nvSpPr>
        <dsp:cNvPr id="0" name=""/>
        <dsp:cNvSpPr/>
      </dsp:nvSpPr>
      <dsp:spPr>
        <a:xfrm>
          <a:off x="0" y="4226263"/>
          <a:ext cx="11406094" cy="56159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СВО</a:t>
          </a:r>
          <a:endParaRPr lang="ru-RU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415" y="4253678"/>
        <a:ext cx="11351264" cy="506769"/>
      </dsp:txXfrm>
    </dsp:sp>
    <dsp:sp modelId="{735FDA2E-732F-4025-86F6-635C7EBDDBC1}">
      <dsp:nvSpPr>
        <dsp:cNvPr id="0" name=""/>
        <dsp:cNvSpPr/>
      </dsp:nvSpPr>
      <dsp:spPr>
        <a:xfrm>
          <a:off x="0" y="4787863"/>
          <a:ext cx="11406094" cy="571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1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Профессиональная идентичность оказывает влияние на эффективность действий военнослужащих в условиях специальной военной операции </a:t>
          </a:r>
          <a:endParaRPr lang="ru-RU" sz="1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787863"/>
        <a:ext cx="11406094" cy="571320"/>
      </dsp:txXfrm>
    </dsp:sp>
    <dsp:sp modelId="{C2DEFB09-FA8D-4320-B5FE-092D76DF0BBF}">
      <dsp:nvSpPr>
        <dsp:cNvPr id="0" name=""/>
        <dsp:cNvSpPr/>
      </dsp:nvSpPr>
      <dsp:spPr>
        <a:xfrm>
          <a:off x="0" y="5359183"/>
          <a:ext cx="11406094" cy="56159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latin typeface="Arial" panose="020B0604020202020204" pitchFamily="34" charset="0"/>
              <a:cs typeface="Arial" panose="020B0604020202020204" pitchFamily="34" charset="0"/>
            </a:rPr>
            <a:t>Сокращение сроков обучения в условиях военного времени</a:t>
          </a:r>
          <a:endParaRPr lang="ru-RU" sz="2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415" y="5386598"/>
        <a:ext cx="11351264" cy="50676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7B4F5-AF10-4B51-8482-FCD3F41F5C7E}">
      <dsp:nvSpPr>
        <dsp:cNvPr id="0" name=""/>
        <dsp:cNvSpPr/>
      </dsp:nvSpPr>
      <dsp:spPr>
        <a:xfrm>
          <a:off x="-5561206" y="-927045"/>
          <a:ext cx="7212496" cy="7212496"/>
        </a:xfrm>
        <a:prstGeom prst="blockArc">
          <a:avLst>
            <a:gd name="adj1" fmla="val 18900000"/>
            <a:gd name="adj2" fmla="val 2700000"/>
            <a:gd name="adj3" fmla="val 299"/>
          </a:avLst>
        </a:pr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8BA1E-75CA-44C8-93AA-CBBA0ABDB6D8}">
      <dsp:nvSpPr>
        <dsp:cNvPr id="0" name=""/>
        <dsp:cNvSpPr/>
      </dsp:nvSpPr>
      <dsp:spPr>
        <a:xfrm>
          <a:off x="1609342" y="1272984"/>
          <a:ext cx="9931223" cy="2812435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661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6. Разработаны рекомендации по усовершенствованию образовательного процесса в целях формирования профессиональной идентичности курсантов. Во-первых, программа развития профессиональной идентичности должна иметь комплексный целенаправленный характер, то есть охватывать все компоненты профессиональной идентичности: когнитивные, эмоционально-ценностные и поведенческие. Во-вторых, рекомендуется использование интерактивных методов обучения (тренинги, ролевые игры, групповые дискуссии, кейсы и проектная деятельность). В-третьих, рекомендуется создание условий для рефлексии (анализа собственного профессионального опыта). В-четвёртых, необходимо взаимодействие с опытными военнослужащими. В-пятых, рекомендуется разработка дифференцированных программ с учётом выбранной специальности, особенностей видов и родов войск.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09342" y="1272984"/>
        <a:ext cx="9931223" cy="2812435"/>
      </dsp:txXfrm>
    </dsp:sp>
    <dsp:sp modelId="{BE46EF19-A26A-49BB-8C2B-AD40D29B634A}">
      <dsp:nvSpPr>
        <dsp:cNvPr id="0" name=""/>
        <dsp:cNvSpPr/>
      </dsp:nvSpPr>
      <dsp:spPr>
        <a:xfrm>
          <a:off x="0" y="1069859"/>
          <a:ext cx="3218685" cy="321868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B10E47-ADEB-4ECB-9393-5270090CDF75}">
      <dsp:nvSpPr>
        <dsp:cNvPr id="0" name=""/>
        <dsp:cNvSpPr/>
      </dsp:nvSpPr>
      <dsp:spPr>
        <a:xfrm>
          <a:off x="0" y="616049"/>
          <a:ext cx="11720051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9606" tIns="270764" rIns="90960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616049"/>
        <a:ext cx="11720051" cy="327600"/>
      </dsp:txXfrm>
    </dsp:sp>
    <dsp:sp modelId="{3847CC65-87A6-4E4D-8910-6B1EB35D62B5}">
      <dsp:nvSpPr>
        <dsp:cNvPr id="0" name=""/>
        <dsp:cNvSpPr/>
      </dsp:nvSpPr>
      <dsp:spPr>
        <a:xfrm>
          <a:off x="586002" y="1930"/>
          <a:ext cx="9759931" cy="80599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0093" tIns="0" rIns="31009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Динамика развития профессиональной идентичности в процессе обучения в военном вузе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25348" y="41276"/>
        <a:ext cx="9681239" cy="727307"/>
      </dsp:txXfrm>
    </dsp:sp>
    <dsp:sp modelId="{A5FF6A8B-A1A0-4831-ACAA-51C554277320}">
      <dsp:nvSpPr>
        <dsp:cNvPr id="0" name=""/>
        <dsp:cNvSpPr/>
      </dsp:nvSpPr>
      <dsp:spPr>
        <a:xfrm>
          <a:off x="0" y="1627969"/>
          <a:ext cx="11720051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4C11D4-7881-4FC9-A17C-21CD3260388D}">
      <dsp:nvSpPr>
        <dsp:cNvPr id="0" name=""/>
        <dsp:cNvSpPr/>
      </dsp:nvSpPr>
      <dsp:spPr>
        <a:xfrm>
          <a:off x="586002" y="1013849"/>
          <a:ext cx="9759931" cy="80599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0093" tIns="0" rIns="31009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Влияние специфических факторов, обусловленных особенностями военно-профессиональной деятельности и образовательной среды военных вузов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25348" y="1053195"/>
        <a:ext cx="9681239" cy="727307"/>
      </dsp:txXfrm>
    </dsp:sp>
    <dsp:sp modelId="{3182D877-B8A5-4BD1-857D-C3B29430FAD0}">
      <dsp:nvSpPr>
        <dsp:cNvPr id="0" name=""/>
        <dsp:cNvSpPr/>
      </dsp:nvSpPr>
      <dsp:spPr>
        <a:xfrm>
          <a:off x="0" y="2639889"/>
          <a:ext cx="11720051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ADC726-026A-459D-9341-590D992C7582}">
      <dsp:nvSpPr>
        <dsp:cNvPr id="0" name=""/>
        <dsp:cNvSpPr/>
      </dsp:nvSpPr>
      <dsp:spPr>
        <a:xfrm>
          <a:off x="586002" y="2025769"/>
          <a:ext cx="9759931" cy="80599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0093" tIns="0" rIns="31009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Особенности мотивации выбора военной профессии и ценностных ориентаций курсантов</a:t>
          </a:r>
        </a:p>
      </dsp:txBody>
      <dsp:txXfrm>
        <a:off x="625348" y="2065115"/>
        <a:ext cx="9681239" cy="727307"/>
      </dsp:txXfrm>
    </dsp:sp>
    <dsp:sp modelId="{A9CEFE9A-AAAC-4E02-B354-BFEBB5121965}">
      <dsp:nvSpPr>
        <dsp:cNvPr id="0" name=""/>
        <dsp:cNvSpPr/>
      </dsp:nvSpPr>
      <dsp:spPr>
        <a:xfrm>
          <a:off x="0" y="3651808"/>
          <a:ext cx="11720051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01BF69-DFB8-4925-9969-06BF827DF81F}">
      <dsp:nvSpPr>
        <dsp:cNvPr id="0" name=""/>
        <dsp:cNvSpPr/>
      </dsp:nvSpPr>
      <dsp:spPr>
        <a:xfrm>
          <a:off x="586002" y="3037689"/>
          <a:ext cx="9759931" cy="805999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0093" tIns="0" rIns="31009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Связь профессиональной идентичности с удовлетворенностью профессией и профессиональным </a:t>
          </a:r>
          <a:r>
            <a:rPr lang="ru-RU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самоотношением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25348" y="3077035"/>
        <a:ext cx="9681239" cy="727307"/>
      </dsp:txXfrm>
    </dsp:sp>
    <dsp:sp modelId="{A05F3442-F85B-4589-B66C-BD3F766F27E6}">
      <dsp:nvSpPr>
        <dsp:cNvPr id="0" name=""/>
        <dsp:cNvSpPr/>
      </dsp:nvSpPr>
      <dsp:spPr>
        <a:xfrm>
          <a:off x="0" y="4517772"/>
          <a:ext cx="11720051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56C31D-D410-42C1-937C-E6C4D43E39EF}">
      <dsp:nvSpPr>
        <dsp:cNvPr id="0" name=""/>
        <dsp:cNvSpPr/>
      </dsp:nvSpPr>
      <dsp:spPr>
        <a:xfrm>
          <a:off x="586002" y="4049608"/>
          <a:ext cx="9777159" cy="660044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0093" tIns="0" rIns="31009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Экспериментально подтверждена эффективность разработанной программы формирования профессиональной идентичности курсантов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18223" y="4081829"/>
        <a:ext cx="9712717" cy="5956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AD647D-E4B8-42EB-A733-9A89ED1523B5}">
      <dsp:nvSpPr>
        <dsp:cNvPr id="0" name=""/>
        <dsp:cNvSpPr/>
      </dsp:nvSpPr>
      <dsp:spPr>
        <a:xfrm>
          <a:off x="0" y="165915"/>
          <a:ext cx="11217835" cy="849420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Объектом исследования </a:t>
          </a: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данной работы являются курсанты военных образовательных организаций высшего образования Министерства обороны Российской Федерации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465" y="207380"/>
        <a:ext cx="11134905" cy="766490"/>
      </dsp:txXfrm>
    </dsp:sp>
    <dsp:sp modelId="{57241C12-4775-498B-B7C9-18EAF877DCEE}">
      <dsp:nvSpPr>
        <dsp:cNvPr id="0" name=""/>
        <dsp:cNvSpPr/>
      </dsp:nvSpPr>
      <dsp:spPr>
        <a:xfrm>
          <a:off x="0" y="1061415"/>
          <a:ext cx="11217835" cy="849420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Предметом исследования </a:t>
          </a: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являются психологические особенности развития профессиональной идентичности у курсантов военных образовательных организаций высшего образования Министерства обороны Российской Федерации</a:t>
          </a:r>
        </a:p>
      </dsp:txBody>
      <dsp:txXfrm>
        <a:off x="41465" y="1102880"/>
        <a:ext cx="11134905" cy="766490"/>
      </dsp:txXfrm>
    </dsp:sp>
    <dsp:sp modelId="{50351EEE-BFDB-47E5-A7D6-361ED481D2B4}">
      <dsp:nvSpPr>
        <dsp:cNvPr id="0" name=""/>
        <dsp:cNvSpPr/>
      </dsp:nvSpPr>
      <dsp:spPr>
        <a:xfrm>
          <a:off x="0" y="1956915"/>
          <a:ext cx="11217835" cy="849420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Целью</a:t>
          </a: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 диссертационного исследования является выявление психологических особенностей развития профессиональной идентичности курсантов военных образовательных организаций высшего образования Министерства обороны Российской Федерации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465" y="1998380"/>
        <a:ext cx="11134905" cy="766490"/>
      </dsp:txXfrm>
    </dsp:sp>
    <dsp:sp modelId="{92F49F54-BD88-4F7B-BD16-16FAAD23C17E}">
      <dsp:nvSpPr>
        <dsp:cNvPr id="0" name=""/>
        <dsp:cNvSpPr/>
      </dsp:nvSpPr>
      <dsp:spPr>
        <a:xfrm>
          <a:off x="0" y="2852415"/>
          <a:ext cx="11217835" cy="849420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Задачи</a:t>
          </a: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 исследования: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465" y="2893880"/>
        <a:ext cx="11134905" cy="766490"/>
      </dsp:txXfrm>
    </dsp:sp>
    <dsp:sp modelId="{0656B2C8-DDA9-4B0B-98F4-5696C382EDB3}">
      <dsp:nvSpPr>
        <dsp:cNvPr id="0" name=""/>
        <dsp:cNvSpPr/>
      </dsp:nvSpPr>
      <dsp:spPr>
        <a:xfrm>
          <a:off x="0" y="3701835"/>
          <a:ext cx="11217835" cy="1920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6166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1. Изучить основные теоретико-методологические подходы к анализу психологических особенностей формирования профессиональной идентичности курсантов военных образовательных организаций высшего образования Министерства обороны Российской Федерации.</a:t>
          </a:r>
          <a:endParaRPr lang="ru-RU" sz="1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2. Определить основные факторы (внутренние и внешние) формирования идентичности курсантов военных образовательных организаций высшего образования Министерства обороны Российской Федерации.</a:t>
          </a:r>
          <a:endParaRPr lang="ru-RU" sz="1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3. Разработать специальную образовательную программу, направленную на развитие профессиональной идентичности курсантов военных образовательных организаций высшего образования Министерства обороны Российской Федерации.</a:t>
          </a:r>
          <a:endParaRPr lang="ru-RU" sz="1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4. Определить эффективность специальной образовательной программы, направленной на развитие профессиональной идентичности курсантов военных образовательных организаций высшего образования Министерства обороны Российской Федерации, посредством эксперимента.</a:t>
          </a:r>
          <a:endParaRPr lang="ru-RU" sz="1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5. Разработать рекомендации на основе проведенного исследования для улучшения образовательных программ, способствующих эффективному развитию профессиональной идентичности курсантов военных образовательных организаций высшего образования Министерства обороны Российской Федерации.</a:t>
          </a:r>
          <a:endParaRPr lang="ru-RU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701835"/>
        <a:ext cx="11217835" cy="19209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F6D03A-DE85-4828-9697-1644443AAA88}">
      <dsp:nvSpPr>
        <dsp:cNvPr id="0" name=""/>
        <dsp:cNvSpPr/>
      </dsp:nvSpPr>
      <dsp:spPr>
        <a:xfrm>
          <a:off x="-5670476" y="-868162"/>
          <a:ext cx="6752383" cy="6752383"/>
        </a:xfrm>
        <a:prstGeom prst="blockArc">
          <a:avLst>
            <a:gd name="adj1" fmla="val 18900000"/>
            <a:gd name="adj2" fmla="val 2700000"/>
            <a:gd name="adj3" fmla="val 320"/>
          </a:avLst>
        </a:pr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264B7E-CF86-42C8-9ECB-30546C00BD8B}">
      <dsp:nvSpPr>
        <dsp:cNvPr id="0" name=""/>
        <dsp:cNvSpPr/>
      </dsp:nvSpPr>
      <dsp:spPr>
        <a:xfrm>
          <a:off x="696228" y="501605"/>
          <a:ext cx="10104255" cy="1003211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62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1. В процессе обучения курсантов военных образовательных организаций высшего образования Министерства обороны Российской Федерации происходит развитие их профессиональной идентичности.</a:t>
          </a:r>
          <a:endParaRPr lang="ru-RU" sz="1600" kern="1200" dirty="0"/>
        </a:p>
      </dsp:txBody>
      <dsp:txXfrm>
        <a:off x="696228" y="501605"/>
        <a:ext cx="10104255" cy="1003211"/>
      </dsp:txXfrm>
    </dsp:sp>
    <dsp:sp modelId="{4C615E4C-DFFE-4703-98C1-68BA497DE976}">
      <dsp:nvSpPr>
        <dsp:cNvPr id="0" name=""/>
        <dsp:cNvSpPr/>
      </dsp:nvSpPr>
      <dsp:spPr>
        <a:xfrm>
          <a:off x="69221" y="376204"/>
          <a:ext cx="1254014" cy="12540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C123D0-F5A4-491B-8172-ADFCBD2CF3B0}">
      <dsp:nvSpPr>
        <dsp:cNvPr id="0" name=""/>
        <dsp:cNvSpPr/>
      </dsp:nvSpPr>
      <dsp:spPr>
        <a:xfrm>
          <a:off x="1060896" y="2006423"/>
          <a:ext cx="9739587" cy="1003211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62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2. Профессиональная идентичность курсантов военных образовательных организаций высшего образования Министерства обороны Российской Федерации связана с удовлетворённостью профессией, профессиональным </a:t>
          </a:r>
          <a:r>
            <a:rPr lang="ru-RU" sz="1600" kern="1200" dirty="0" err="1" smtClean="0"/>
            <a:t>самоотношением</a:t>
          </a:r>
          <a:r>
            <a:rPr lang="ru-RU" sz="1600" kern="1200" dirty="0" smtClean="0"/>
            <a:t>, приоритетами в построении карьеры и мотивами выбора военной профессии.</a:t>
          </a:r>
          <a:endParaRPr lang="ru-RU" sz="1600" kern="1200" dirty="0"/>
        </a:p>
      </dsp:txBody>
      <dsp:txXfrm>
        <a:off x="1060896" y="2006423"/>
        <a:ext cx="9739587" cy="1003211"/>
      </dsp:txXfrm>
    </dsp:sp>
    <dsp:sp modelId="{D0E5777D-7839-4C47-A7B0-0D1DBC7FFE71}">
      <dsp:nvSpPr>
        <dsp:cNvPr id="0" name=""/>
        <dsp:cNvSpPr/>
      </dsp:nvSpPr>
      <dsp:spPr>
        <a:xfrm>
          <a:off x="433889" y="1881022"/>
          <a:ext cx="1254014" cy="12540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63C872-B3B6-418F-A997-128D055F71A5}">
      <dsp:nvSpPr>
        <dsp:cNvPr id="0" name=""/>
        <dsp:cNvSpPr/>
      </dsp:nvSpPr>
      <dsp:spPr>
        <a:xfrm>
          <a:off x="696228" y="3511241"/>
          <a:ext cx="10104255" cy="1003211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62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3. Разработанная методическая программа, апробированная в ходе обучения курсантов образовательных организаций высшего образования Министерства обороны Российской Федерации, позволяет повысить показатели их профессиональной идентичности.</a:t>
          </a:r>
          <a:endParaRPr lang="ru-RU" sz="1600" kern="1200" dirty="0"/>
        </a:p>
      </dsp:txBody>
      <dsp:txXfrm>
        <a:off x="696228" y="3511241"/>
        <a:ext cx="10104255" cy="1003211"/>
      </dsp:txXfrm>
    </dsp:sp>
    <dsp:sp modelId="{413B1164-7DC7-4A1C-A70E-DC2DA6640DDC}">
      <dsp:nvSpPr>
        <dsp:cNvPr id="0" name=""/>
        <dsp:cNvSpPr/>
      </dsp:nvSpPr>
      <dsp:spPr>
        <a:xfrm>
          <a:off x="69221" y="3385839"/>
          <a:ext cx="1254014" cy="12540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7B4F5-AF10-4B51-8482-FCD3F41F5C7E}">
      <dsp:nvSpPr>
        <dsp:cNvPr id="0" name=""/>
        <dsp:cNvSpPr/>
      </dsp:nvSpPr>
      <dsp:spPr>
        <a:xfrm>
          <a:off x="-4186697" y="-700381"/>
          <a:ext cx="5441356" cy="5441356"/>
        </a:xfrm>
        <a:prstGeom prst="blockArc">
          <a:avLst>
            <a:gd name="adj1" fmla="val 18900000"/>
            <a:gd name="adj2" fmla="val 2700000"/>
            <a:gd name="adj3" fmla="val 397"/>
          </a:avLst>
        </a:pr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8BA1E-75CA-44C8-93AA-CBBA0ABDB6D8}">
      <dsp:nvSpPr>
        <dsp:cNvPr id="0" name=""/>
        <dsp:cNvSpPr/>
      </dsp:nvSpPr>
      <dsp:spPr>
        <a:xfrm>
          <a:off x="1225276" y="1040074"/>
          <a:ext cx="10315289" cy="1960443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361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1. «Идентичность» является сложным, динамическим и многоаспектным явлением, которое развивается в течение всей жизни человека под влиянием разнообразных факторов (психологических, социальных, культурных и пр.). Динамика профессиональной идентичности отражена через результаты тестирований по различным методикам: опросники исследования профессиональной идентичности - МИПИ, изучения статусов профессиональной идентичности А.А. </a:t>
          </a:r>
          <a:r>
            <a:rPr lang="ru-RU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Азбель</a:t>
          </a: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, измерения удовлетворённости профессией А.А. </a:t>
          </a:r>
          <a:r>
            <a:rPr lang="ru-RU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Киссель</a:t>
          </a: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, профессионального самоотношения К.В. Карпинского, «якорей карьеры» Э. Шейна, мотивов выбора профессии Р.В. </a:t>
          </a:r>
          <a:r>
            <a:rPr lang="ru-RU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Овчаровой</a:t>
          </a: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).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25276" y="1040074"/>
        <a:ext cx="10315289" cy="1960443"/>
      </dsp:txXfrm>
    </dsp:sp>
    <dsp:sp modelId="{BE46EF19-A26A-49BB-8C2B-AD40D29B634A}">
      <dsp:nvSpPr>
        <dsp:cNvPr id="0" name=""/>
        <dsp:cNvSpPr/>
      </dsp:nvSpPr>
      <dsp:spPr>
        <a:xfrm>
          <a:off x="0" y="795019"/>
          <a:ext cx="2450553" cy="24505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7B4F5-AF10-4B51-8482-FCD3F41F5C7E}">
      <dsp:nvSpPr>
        <dsp:cNvPr id="0" name=""/>
        <dsp:cNvSpPr/>
      </dsp:nvSpPr>
      <dsp:spPr>
        <a:xfrm>
          <a:off x="-6677529" y="-1021531"/>
          <a:ext cx="7950802" cy="7950802"/>
        </a:xfrm>
        <a:prstGeom prst="blockArc">
          <a:avLst>
            <a:gd name="adj1" fmla="val 18900000"/>
            <a:gd name="adj2" fmla="val 2700000"/>
            <a:gd name="adj3" fmla="val 272"/>
          </a:avLst>
        </a:pr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8BA1E-75CA-44C8-93AA-CBBA0ABDB6D8}">
      <dsp:nvSpPr>
        <dsp:cNvPr id="0" name=""/>
        <dsp:cNvSpPr/>
      </dsp:nvSpPr>
      <dsp:spPr>
        <a:xfrm>
          <a:off x="819994" y="363969"/>
          <a:ext cx="10639044" cy="1635156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78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2. Ключевыми факторами формирования профессиональной идентичности курсантов военных образовательных организаций высшего образования Министерства обороны Российской Федерации являются, во-первых, личностные особенности. Так, например, курсанты, разделяющие ценности военной службы, чаще достигают зрелого уровня профессиональной идентичности: показатель «принятие профессиональных ценностей» коррелирует со «статусом достигнутой идентичности» (коэффициент корреляции r=0,58, уровень значимости p=0,01). Напротив, «диффузный статус идентичности» отрицательно коррелирует с «удовлетворенностью профессией» (коэффициент корреляции r=-0,42, уровень значимости p=0,02), то есть неопределенность в профессиональном будущем закономерно снижает удовлетворенность от военной службы.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19994" y="363969"/>
        <a:ext cx="10639044" cy="1635156"/>
      </dsp:txXfrm>
    </dsp:sp>
    <dsp:sp modelId="{BE46EF19-A26A-49BB-8C2B-AD40D29B634A}">
      <dsp:nvSpPr>
        <dsp:cNvPr id="0" name=""/>
        <dsp:cNvSpPr/>
      </dsp:nvSpPr>
      <dsp:spPr>
        <a:xfrm>
          <a:off x="81526" y="443080"/>
          <a:ext cx="1476935" cy="14769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5AAF18-5B59-4374-8251-6BE6404F221E}">
      <dsp:nvSpPr>
        <dsp:cNvPr id="0" name=""/>
        <dsp:cNvSpPr/>
      </dsp:nvSpPr>
      <dsp:spPr>
        <a:xfrm>
          <a:off x="1249487" y="2250140"/>
          <a:ext cx="10209552" cy="1407459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78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Во-вторых, существенным фактором выступает мотивация курсанта. Так, «стремление к профессиональному развитию» ассоциируется с якорем карьеры «служение» (коэффициент корреляции r=0,47, уровень значимости p=0,01), что отражает желание курсантов внести свой вклад в защиту Отечества и общее благополучие. Аналогичная зависимость обнаружена между показателями «удовлетворенность профессиональным выбором» и мотивом «польза людям» (коэффициент корреляции r=0,52, уровень значимости p=0,02), подчеркивая, что альтруистические мотивы имеют важное значение в выборе военной профессии.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49487" y="2250140"/>
        <a:ext cx="10209552" cy="1407459"/>
      </dsp:txXfrm>
    </dsp:sp>
    <dsp:sp modelId="{CC74D03D-7F40-4942-BFE4-54C06FEDED4A}">
      <dsp:nvSpPr>
        <dsp:cNvPr id="0" name=""/>
        <dsp:cNvSpPr/>
      </dsp:nvSpPr>
      <dsp:spPr>
        <a:xfrm>
          <a:off x="511019" y="2215402"/>
          <a:ext cx="1476935" cy="14769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B03686-7026-4D42-A994-B13FFAF65F9F}">
      <dsp:nvSpPr>
        <dsp:cNvPr id="0" name=""/>
        <dsp:cNvSpPr/>
      </dsp:nvSpPr>
      <dsp:spPr>
        <a:xfrm>
          <a:off x="819994" y="4135418"/>
          <a:ext cx="10639044" cy="1181548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785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В-третьих, на развитие профессиональной идентичности оказывает влияние учебная среда и воспитательный процесс в процессе обучения.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19994" y="4135418"/>
        <a:ext cx="10639044" cy="1181548"/>
      </dsp:txXfrm>
    </dsp:sp>
    <dsp:sp modelId="{F8968163-8D80-43E5-8BCC-BCA95589D839}">
      <dsp:nvSpPr>
        <dsp:cNvPr id="0" name=""/>
        <dsp:cNvSpPr/>
      </dsp:nvSpPr>
      <dsp:spPr>
        <a:xfrm>
          <a:off x="81526" y="3987724"/>
          <a:ext cx="1476935" cy="14769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7B4F5-AF10-4B51-8482-FCD3F41F5C7E}">
      <dsp:nvSpPr>
        <dsp:cNvPr id="0" name=""/>
        <dsp:cNvSpPr/>
      </dsp:nvSpPr>
      <dsp:spPr>
        <a:xfrm>
          <a:off x="-5729865" y="-954800"/>
          <a:ext cx="7429370" cy="7429370"/>
        </a:xfrm>
        <a:prstGeom prst="blockArc">
          <a:avLst>
            <a:gd name="adj1" fmla="val 18900000"/>
            <a:gd name="adj2" fmla="val 2700000"/>
            <a:gd name="adj3" fmla="val 291"/>
          </a:avLst>
        </a:pr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8BA1E-75CA-44C8-93AA-CBBA0ABDB6D8}">
      <dsp:nvSpPr>
        <dsp:cNvPr id="0" name=""/>
        <dsp:cNvSpPr/>
      </dsp:nvSpPr>
      <dsp:spPr>
        <a:xfrm>
          <a:off x="1655866" y="1073272"/>
          <a:ext cx="9884699" cy="3373225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65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3. Особенности динамики развития профессиональной идентичности курсантов военных образовательных организаций высшего образования Министерства обороны Российской Федерации зафиксированы посредством сравнения ответов первокурсников и пятикурсников. Так, по результатам МИПИ, у курсантов 5-го курса показатели профессиональной идентичности по всем шкалам значимо выше, чем у курсантов 1-го курса, в т. ч. по шкалам «переживание себя как профессионала» (у первокурсников – 5,5, а у пятикурсников - 6,9), «осознание профессиональных качеств» (у первокурсников – 6,4, а у пятикурсников- 7,8), «принятие профессиональных ценностей» (у первокурсников – 6,1, а у пятикурсников - 7,5), «стремление к профессиональному развитию» (у первокурсников – 6,8, а у пятикурсников - 8,2), «удовлетворенность профессиональным выбором» (у первокурсников –5,8, а у пятикурсников- 7,2). Приведённые данные свидетельствуют о том, что в процессе обучения в военном вузе происходит развитие профессиональной идентичности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55866" y="1073272"/>
        <a:ext cx="9884699" cy="3373225"/>
      </dsp:txXfrm>
    </dsp:sp>
    <dsp:sp modelId="{BE46EF19-A26A-49BB-8C2B-AD40D29B634A}">
      <dsp:nvSpPr>
        <dsp:cNvPr id="0" name=""/>
        <dsp:cNvSpPr/>
      </dsp:nvSpPr>
      <dsp:spPr>
        <a:xfrm>
          <a:off x="0" y="1104018"/>
          <a:ext cx="3311733" cy="33117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7B4F5-AF10-4B51-8482-FCD3F41F5C7E}">
      <dsp:nvSpPr>
        <dsp:cNvPr id="0" name=""/>
        <dsp:cNvSpPr/>
      </dsp:nvSpPr>
      <dsp:spPr>
        <a:xfrm>
          <a:off x="-5728850" y="-954633"/>
          <a:ext cx="7428067" cy="7428067"/>
        </a:xfrm>
        <a:prstGeom prst="blockArc">
          <a:avLst>
            <a:gd name="adj1" fmla="val 18900000"/>
            <a:gd name="adj2" fmla="val 2700000"/>
            <a:gd name="adj3" fmla="val 291"/>
          </a:avLst>
        </a:pr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8BA1E-75CA-44C8-93AA-CBBA0ABDB6D8}">
      <dsp:nvSpPr>
        <dsp:cNvPr id="0" name=""/>
        <dsp:cNvSpPr/>
      </dsp:nvSpPr>
      <dsp:spPr>
        <a:xfrm>
          <a:off x="1655587" y="1072793"/>
          <a:ext cx="9884978" cy="3373212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27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4. Развитие профессиональной идентичности курсантов военных образовательных организаций высшего образования Министерства обороны Российской Федерации зафиксировано в изменениях типов профессиональной идентичности. Среди курсантов 1-го курса преобладает диффузный статус профессиональной идентичности (45%) и в то же время значительная часть курсантов 1-го курса (25%) находится в статусе преждевременной идентичности, что говорит о выборе профессии под влиянием внешних факторов (например, родителей или друзей), т. е. без достаточного осознания собственных интересов и способностей. Одновременно с этим среди курсантов 5-го курса преобладают статусы достигнутой (58%) и сформировавшейся (38%) идентичности. Это свидетельствует о том, что к концу обучения в военном вузе большинство курсантов формируют четкое представление о своей профессиональной роли, своих профессиональных целях и ценностях, готовы к самостоятельной профессиональной деятельности.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55587" y="1072793"/>
        <a:ext cx="9884978" cy="3373212"/>
      </dsp:txXfrm>
    </dsp:sp>
    <dsp:sp modelId="{BE46EF19-A26A-49BB-8C2B-AD40D29B634A}">
      <dsp:nvSpPr>
        <dsp:cNvPr id="0" name=""/>
        <dsp:cNvSpPr/>
      </dsp:nvSpPr>
      <dsp:spPr>
        <a:xfrm>
          <a:off x="0" y="1103812"/>
          <a:ext cx="3311174" cy="33111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7B4F5-AF10-4B51-8482-FCD3F41F5C7E}">
      <dsp:nvSpPr>
        <dsp:cNvPr id="0" name=""/>
        <dsp:cNvSpPr/>
      </dsp:nvSpPr>
      <dsp:spPr>
        <a:xfrm>
          <a:off x="-5728850" y="-954633"/>
          <a:ext cx="7428067" cy="7428067"/>
        </a:xfrm>
        <a:prstGeom prst="blockArc">
          <a:avLst>
            <a:gd name="adj1" fmla="val 18900000"/>
            <a:gd name="adj2" fmla="val 2700000"/>
            <a:gd name="adj3" fmla="val 291"/>
          </a:avLst>
        </a:pr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8BA1E-75CA-44C8-93AA-CBBA0ABDB6D8}">
      <dsp:nvSpPr>
        <dsp:cNvPr id="0" name=""/>
        <dsp:cNvSpPr/>
      </dsp:nvSpPr>
      <dsp:spPr>
        <a:xfrm>
          <a:off x="1655587" y="1024331"/>
          <a:ext cx="9884978" cy="3470137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27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5. Разработана программа формирования профессиональной идентичности, включающая в себя четыре модуля: «Введение в военную профессию», «Развитие профессионально важных качеств», «Самопознание и профессиональное самоопределение», «Взаимодействие с профессиональной средой». В целях апробации разработанной программы проведён эксперимент, продолжавшийся в течение одного семестра (занятия проводились один раз в неделю по 2 академических часа). Результаты эксперимента свидетельствуют об улучшении показателей профессиональной идентичности (по методике МИПИ) в экспериментальной группе, тогда как в контрольной группе изменения слабо выражены. Например, в экспериментальной группе по показателю «принятие профессиональных ценностей» зафиксировано повышение среднего значения с 6,0 (до реализации экспериментальной программы) до 7,4 (после реализации экспериментальной программы). Итак, результаты формирующего эксперимента подтвердили эффективность разработанной программы.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55587" y="1024331"/>
        <a:ext cx="9884978" cy="3470137"/>
      </dsp:txXfrm>
    </dsp:sp>
    <dsp:sp modelId="{BE46EF19-A26A-49BB-8C2B-AD40D29B634A}">
      <dsp:nvSpPr>
        <dsp:cNvPr id="0" name=""/>
        <dsp:cNvSpPr/>
      </dsp:nvSpPr>
      <dsp:spPr>
        <a:xfrm>
          <a:off x="0" y="1103812"/>
          <a:ext cx="3311174" cy="33111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D1C30F-802E-4244-BEF3-7F14B6A222B2}">
      <dsp:nvSpPr>
        <dsp:cNvPr id="0" name=""/>
        <dsp:cNvSpPr/>
      </dsp:nvSpPr>
      <dsp:spPr>
        <a:xfrm>
          <a:off x="1638586" y="0"/>
          <a:ext cx="1210896" cy="121101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9903B7-564B-40A0-8965-332532664CF6}">
      <dsp:nvSpPr>
        <dsp:cNvPr id="0" name=""/>
        <dsp:cNvSpPr/>
      </dsp:nvSpPr>
      <dsp:spPr>
        <a:xfrm>
          <a:off x="1905933" y="438356"/>
          <a:ext cx="675748" cy="337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Модуль 1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Введение в военную профессию</a:t>
          </a:r>
          <a:endParaRPr lang="ru-RU" sz="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05933" y="438356"/>
        <a:ext cx="675748" cy="337839"/>
      </dsp:txXfrm>
    </dsp:sp>
    <dsp:sp modelId="{888EC708-33B8-4F00-8616-892F35134735}">
      <dsp:nvSpPr>
        <dsp:cNvPr id="0" name=""/>
        <dsp:cNvSpPr/>
      </dsp:nvSpPr>
      <dsp:spPr>
        <a:xfrm>
          <a:off x="1302189" y="695910"/>
          <a:ext cx="1210896" cy="12110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DA769C-5C00-4216-AF81-49DA84FC549F}">
      <dsp:nvSpPr>
        <dsp:cNvPr id="0" name=""/>
        <dsp:cNvSpPr/>
      </dsp:nvSpPr>
      <dsp:spPr>
        <a:xfrm>
          <a:off x="1568172" y="1135551"/>
          <a:ext cx="675748" cy="337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Модуль 2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профессионально важных качеств</a:t>
          </a:r>
          <a:endParaRPr lang="ru-RU" sz="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68172" y="1135551"/>
        <a:ext cx="675748" cy="337839"/>
      </dsp:txXfrm>
    </dsp:sp>
    <dsp:sp modelId="{7CA6F7A3-E9BA-4809-B61F-EF9108329D85}">
      <dsp:nvSpPr>
        <dsp:cNvPr id="0" name=""/>
        <dsp:cNvSpPr/>
      </dsp:nvSpPr>
      <dsp:spPr>
        <a:xfrm>
          <a:off x="1638586" y="1394390"/>
          <a:ext cx="1210896" cy="121101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91DFCB-1C48-4A88-A71F-C1E7152A2924}">
      <dsp:nvSpPr>
        <dsp:cNvPr id="0" name=""/>
        <dsp:cNvSpPr/>
      </dsp:nvSpPr>
      <dsp:spPr>
        <a:xfrm>
          <a:off x="1905933" y="1832746"/>
          <a:ext cx="675748" cy="337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Модуль 3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Самопознание и профессиональное самоопределение</a:t>
          </a:r>
          <a:endParaRPr lang="ru-RU" sz="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05933" y="1832746"/>
        <a:ext cx="675748" cy="337839"/>
      </dsp:txXfrm>
    </dsp:sp>
    <dsp:sp modelId="{5B05DD7D-0701-42A8-95DE-28A1962D870F}">
      <dsp:nvSpPr>
        <dsp:cNvPr id="0" name=""/>
        <dsp:cNvSpPr/>
      </dsp:nvSpPr>
      <dsp:spPr>
        <a:xfrm>
          <a:off x="1388503" y="2170585"/>
          <a:ext cx="1040312" cy="1040815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48A81D-64FB-4695-9A3E-98A5EF5887E8}">
      <dsp:nvSpPr>
        <dsp:cNvPr id="0" name=""/>
        <dsp:cNvSpPr/>
      </dsp:nvSpPr>
      <dsp:spPr>
        <a:xfrm>
          <a:off x="1568172" y="2529941"/>
          <a:ext cx="675748" cy="337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Модуль 4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 профессиональной средой</a:t>
          </a:r>
          <a:endParaRPr lang="ru-RU" sz="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68172" y="2529941"/>
        <a:ext cx="675748" cy="3378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833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585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696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438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777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933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868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400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634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78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704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5804B-51C7-428E-84B6-D8D55FFCD3E9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4ACD2-F128-4770-9C27-08B532ED07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32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ПСИХОЛОГИЧЕСКИЕ ОСОБЕННОСТИ РАЗВИТИЯ ПРОФЕССИОНАЛЬНОЙ ИДЕНТИЧНОСТИ КУРСАНТОВ ВОЕННЫХ ОБРАЗОВАТЕЛЬНЫХ ОРГАНИЗАЦИЙ ВЫСШЕГО ОБРАЗОВАНИЯ МИНИСТЕРСТВА ОБОРОНЫ РОССИЙСКОЙ ФЕДЕРАЦИИ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Специальность 6.3.1. Воинское обучение и воспитание, боевая подготовка, военная педагогика и психология, управление повседневной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деятельностью войск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Диссертация на соискание ученой степени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кандидата психологических наук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28846" y="5907740"/>
            <a:ext cx="3263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Соискатель: 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Гизатулин Ришат Фаритович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48835" y="6184739"/>
            <a:ext cx="1694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Москва - 2025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524000" y="3602038"/>
            <a:ext cx="9144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165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376" y="71718"/>
            <a:ext cx="4360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(5)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08163475"/>
              </p:ext>
            </p:extLst>
          </p:nvPr>
        </p:nvGraphicFramePr>
        <p:xfrm>
          <a:off x="412376" y="916888"/>
          <a:ext cx="11540566" cy="551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31662116"/>
              </p:ext>
            </p:extLst>
          </p:nvPr>
        </p:nvGraphicFramePr>
        <p:xfrm>
          <a:off x="17201" y="2058688"/>
          <a:ext cx="4151672" cy="3211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537941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376" y="71718"/>
            <a:ext cx="4360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(6)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194445771"/>
              </p:ext>
            </p:extLst>
          </p:nvPr>
        </p:nvGraphicFramePr>
        <p:xfrm>
          <a:off x="412376" y="916889"/>
          <a:ext cx="11540566" cy="5358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9945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376" y="71718"/>
            <a:ext cx="2221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412376" y="1229032"/>
          <a:ext cx="11540566" cy="5046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78276016"/>
              </p:ext>
            </p:extLst>
          </p:nvPr>
        </p:nvGraphicFramePr>
        <p:xfrm>
          <a:off x="255639" y="1818967"/>
          <a:ext cx="11720051" cy="4847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12376" y="823055"/>
            <a:ext cx="11278179" cy="646331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 помощью комплекса методик были выявлены специфические психологические особенности формирования профессиональной идентичности у курсантов военных вузов: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 rot="5400000">
            <a:off x="1957795" y="1467597"/>
            <a:ext cx="233606" cy="348445"/>
          </a:xfrm>
          <a:custGeom>
            <a:avLst/>
            <a:gdLst>
              <a:gd name="connsiteX0" fmla="*/ 0 w 324503"/>
              <a:gd name="connsiteY0" fmla="*/ 103410 h 517051"/>
              <a:gd name="connsiteX1" fmla="*/ 162252 w 324503"/>
              <a:gd name="connsiteY1" fmla="*/ 103410 h 517051"/>
              <a:gd name="connsiteX2" fmla="*/ 162252 w 324503"/>
              <a:gd name="connsiteY2" fmla="*/ 0 h 517051"/>
              <a:gd name="connsiteX3" fmla="*/ 324503 w 324503"/>
              <a:gd name="connsiteY3" fmla="*/ 258526 h 517051"/>
              <a:gd name="connsiteX4" fmla="*/ 162252 w 324503"/>
              <a:gd name="connsiteY4" fmla="*/ 517051 h 517051"/>
              <a:gd name="connsiteX5" fmla="*/ 162252 w 324503"/>
              <a:gd name="connsiteY5" fmla="*/ 413641 h 517051"/>
              <a:gd name="connsiteX6" fmla="*/ 0 w 324503"/>
              <a:gd name="connsiteY6" fmla="*/ 413641 h 517051"/>
              <a:gd name="connsiteX7" fmla="*/ 0 w 324503"/>
              <a:gd name="connsiteY7" fmla="*/ 103410 h 51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4503" h="517051">
                <a:moveTo>
                  <a:pt x="0" y="103410"/>
                </a:moveTo>
                <a:lnTo>
                  <a:pt x="162252" y="103410"/>
                </a:lnTo>
                <a:lnTo>
                  <a:pt x="162252" y="0"/>
                </a:lnTo>
                <a:lnTo>
                  <a:pt x="324503" y="258526"/>
                </a:lnTo>
                <a:lnTo>
                  <a:pt x="162252" y="517051"/>
                </a:lnTo>
                <a:lnTo>
                  <a:pt x="162252" y="413641"/>
                </a:lnTo>
                <a:lnTo>
                  <a:pt x="0" y="413641"/>
                </a:lnTo>
                <a:lnTo>
                  <a:pt x="0" y="103410"/>
                </a:lnTo>
                <a:close/>
              </a:path>
            </a:pathLst>
          </a:custGeom>
          <a:solidFill>
            <a:sysClr val="windowText" lastClr="000000">
              <a:tint val="60000"/>
              <a:hueOff val="0"/>
              <a:satOff val="0"/>
              <a:lumOff val="0"/>
              <a:alphaOff val="0"/>
            </a:sysClr>
          </a:solidFill>
          <a:ln>
            <a:noFill/>
          </a:ln>
          <a:effectLst/>
        </p:spPr>
        <p:txBody>
          <a:bodyPr spcFirstLastPara="0" vert="horz" wrap="square" lIns="0" tIns="103408" rIns="97350" bIns="103411" numCol="1" spcCol="127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Полилиния 6"/>
          <p:cNvSpPr/>
          <p:nvPr/>
        </p:nvSpPr>
        <p:spPr>
          <a:xfrm rot="5400000">
            <a:off x="5979197" y="1467597"/>
            <a:ext cx="233606" cy="348445"/>
          </a:xfrm>
          <a:custGeom>
            <a:avLst/>
            <a:gdLst>
              <a:gd name="connsiteX0" fmla="*/ 0 w 324503"/>
              <a:gd name="connsiteY0" fmla="*/ 103410 h 517051"/>
              <a:gd name="connsiteX1" fmla="*/ 162252 w 324503"/>
              <a:gd name="connsiteY1" fmla="*/ 103410 h 517051"/>
              <a:gd name="connsiteX2" fmla="*/ 162252 w 324503"/>
              <a:gd name="connsiteY2" fmla="*/ 0 h 517051"/>
              <a:gd name="connsiteX3" fmla="*/ 324503 w 324503"/>
              <a:gd name="connsiteY3" fmla="*/ 258526 h 517051"/>
              <a:gd name="connsiteX4" fmla="*/ 162252 w 324503"/>
              <a:gd name="connsiteY4" fmla="*/ 517051 h 517051"/>
              <a:gd name="connsiteX5" fmla="*/ 162252 w 324503"/>
              <a:gd name="connsiteY5" fmla="*/ 413641 h 517051"/>
              <a:gd name="connsiteX6" fmla="*/ 0 w 324503"/>
              <a:gd name="connsiteY6" fmla="*/ 413641 h 517051"/>
              <a:gd name="connsiteX7" fmla="*/ 0 w 324503"/>
              <a:gd name="connsiteY7" fmla="*/ 103410 h 51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4503" h="517051">
                <a:moveTo>
                  <a:pt x="0" y="103410"/>
                </a:moveTo>
                <a:lnTo>
                  <a:pt x="162252" y="103410"/>
                </a:lnTo>
                <a:lnTo>
                  <a:pt x="162252" y="0"/>
                </a:lnTo>
                <a:lnTo>
                  <a:pt x="324503" y="258526"/>
                </a:lnTo>
                <a:lnTo>
                  <a:pt x="162252" y="517051"/>
                </a:lnTo>
                <a:lnTo>
                  <a:pt x="162252" y="413641"/>
                </a:lnTo>
                <a:lnTo>
                  <a:pt x="0" y="413641"/>
                </a:lnTo>
                <a:lnTo>
                  <a:pt x="0" y="103410"/>
                </a:lnTo>
                <a:close/>
              </a:path>
            </a:pathLst>
          </a:custGeom>
          <a:solidFill>
            <a:sysClr val="windowText" lastClr="000000">
              <a:tint val="60000"/>
              <a:hueOff val="0"/>
              <a:satOff val="0"/>
              <a:lumOff val="0"/>
              <a:alphaOff val="0"/>
            </a:sysClr>
          </a:solidFill>
          <a:ln>
            <a:noFill/>
          </a:ln>
          <a:effectLst/>
        </p:spPr>
        <p:txBody>
          <a:bodyPr spcFirstLastPara="0" vert="horz" wrap="square" lIns="0" tIns="103408" rIns="97350" bIns="103411" numCol="1" spcCol="127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Полилиния 7"/>
          <p:cNvSpPr/>
          <p:nvPr/>
        </p:nvSpPr>
        <p:spPr>
          <a:xfrm rot="5400000">
            <a:off x="10585624" y="1467597"/>
            <a:ext cx="233606" cy="348445"/>
          </a:xfrm>
          <a:custGeom>
            <a:avLst/>
            <a:gdLst>
              <a:gd name="connsiteX0" fmla="*/ 0 w 324503"/>
              <a:gd name="connsiteY0" fmla="*/ 103410 h 517051"/>
              <a:gd name="connsiteX1" fmla="*/ 162252 w 324503"/>
              <a:gd name="connsiteY1" fmla="*/ 103410 h 517051"/>
              <a:gd name="connsiteX2" fmla="*/ 162252 w 324503"/>
              <a:gd name="connsiteY2" fmla="*/ 0 h 517051"/>
              <a:gd name="connsiteX3" fmla="*/ 324503 w 324503"/>
              <a:gd name="connsiteY3" fmla="*/ 258526 h 517051"/>
              <a:gd name="connsiteX4" fmla="*/ 162252 w 324503"/>
              <a:gd name="connsiteY4" fmla="*/ 517051 h 517051"/>
              <a:gd name="connsiteX5" fmla="*/ 162252 w 324503"/>
              <a:gd name="connsiteY5" fmla="*/ 413641 h 517051"/>
              <a:gd name="connsiteX6" fmla="*/ 0 w 324503"/>
              <a:gd name="connsiteY6" fmla="*/ 413641 h 517051"/>
              <a:gd name="connsiteX7" fmla="*/ 0 w 324503"/>
              <a:gd name="connsiteY7" fmla="*/ 103410 h 51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4503" h="517051">
                <a:moveTo>
                  <a:pt x="0" y="103410"/>
                </a:moveTo>
                <a:lnTo>
                  <a:pt x="162252" y="103410"/>
                </a:lnTo>
                <a:lnTo>
                  <a:pt x="162252" y="0"/>
                </a:lnTo>
                <a:lnTo>
                  <a:pt x="324503" y="258526"/>
                </a:lnTo>
                <a:lnTo>
                  <a:pt x="162252" y="517051"/>
                </a:lnTo>
                <a:lnTo>
                  <a:pt x="162252" y="413641"/>
                </a:lnTo>
                <a:lnTo>
                  <a:pt x="0" y="413641"/>
                </a:lnTo>
                <a:lnTo>
                  <a:pt x="0" y="103410"/>
                </a:lnTo>
                <a:close/>
              </a:path>
            </a:pathLst>
          </a:custGeom>
          <a:solidFill>
            <a:sysClr val="windowText" lastClr="000000">
              <a:tint val="60000"/>
              <a:hueOff val="0"/>
              <a:satOff val="0"/>
              <a:lumOff val="0"/>
              <a:alphaOff val="0"/>
            </a:sysClr>
          </a:solidFill>
          <a:ln>
            <a:noFill/>
          </a:ln>
          <a:effectLst/>
        </p:spPr>
        <p:txBody>
          <a:bodyPr spcFirstLastPara="0" vert="horz" wrap="square" lIns="0" tIns="103408" rIns="97350" bIns="103411" numCol="1" spcCol="127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51028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2376" y="71718"/>
            <a:ext cx="5876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Актуальность темы исследования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60741309"/>
              </p:ext>
            </p:extLst>
          </p:nvPr>
        </p:nvGraphicFramePr>
        <p:xfrm>
          <a:off x="499035" y="594938"/>
          <a:ext cx="11406094" cy="60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8211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2376" y="71718"/>
            <a:ext cx="4289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Описание исследования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806847144"/>
              </p:ext>
            </p:extLst>
          </p:nvPr>
        </p:nvGraphicFramePr>
        <p:xfrm>
          <a:off x="331694" y="594938"/>
          <a:ext cx="11217835" cy="5788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6273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3595791"/>
              </p:ext>
            </p:extLst>
          </p:nvPr>
        </p:nvGraphicFramePr>
        <p:xfrm>
          <a:off x="0" y="936504"/>
          <a:ext cx="10869706" cy="5016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2376" y="71718"/>
            <a:ext cx="4173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Гипотезы исследования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375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руговая стрелка 8"/>
          <p:cNvSpPr/>
          <p:nvPr/>
        </p:nvSpPr>
        <p:spPr>
          <a:xfrm>
            <a:off x="704026" y="203978"/>
            <a:ext cx="10783948" cy="5967870"/>
          </a:xfrm>
          <a:prstGeom prst="circularArrow">
            <a:avLst>
              <a:gd name="adj1" fmla="val 5689"/>
              <a:gd name="adj2" fmla="val 340510"/>
              <a:gd name="adj3" fmla="val 12272650"/>
              <a:gd name="adj4" fmla="val 18377403"/>
              <a:gd name="adj5" fmla="val 5908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Полилиния 9"/>
          <p:cNvSpPr/>
          <p:nvPr/>
        </p:nvSpPr>
        <p:spPr>
          <a:xfrm>
            <a:off x="672945" y="655767"/>
            <a:ext cx="11052299" cy="1513625"/>
          </a:xfrm>
          <a:custGeom>
            <a:avLst/>
            <a:gdLst>
              <a:gd name="connsiteX0" fmla="*/ 0 w 4325999"/>
              <a:gd name="connsiteY0" fmla="*/ 360507 h 2162999"/>
              <a:gd name="connsiteX1" fmla="*/ 360507 w 4325999"/>
              <a:gd name="connsiteY1" fmla="*/ 0 h 2162999"/>
              <a:gd name="connsiteX2" fmla="*/ 3965492 w 4325999"/>
              <a:gd name="connsiteY2" fmla="*/ 0 h 2162999"/>
              <a:gd name="connsiteX3" fmla="*/ 4325999 w 4325999"/>
              <a:gd name="connsiteY3" fmla="*/ 360507 h 2162999"/>
              <a:gd name="connsiteX4" fmla="*/ 4325999 w 4325999"/>
              <a:gd name="connsiteY4" fmla="*/ 1802492 h 2162999"/>
              <a:gd name="connsiteX5" fmla="*/ 3965492 w 4325999"/>
              <a:gd name="connsiteY5" fmla="*/ 2162999 h 2162999"/>
              <a:gd name="connsiteX6" fmla="*/ 360507 w 4325999"/>
              <a:gd name="connsiteY6" fmla="*/ 2162999 h 2162999"/>
              <a:gd name="connsiteX7" fmla="*/ 0 w 4325999"/>
              <a:gd name="connsiteY7" fmla="*/ 1802492 h 2162999"/>
              <a:gd name="connsiteX8" fmla="*/ 0 w 4325999"/>
              <a:gd name="connsiteY8" fmla="*/ 360507 h 216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25999" h="2162999">
                <a:moveTo>
                  <a:pt x="0" y="360507"/>
                </a:moveTo>
                <a:cubicBezTo>
                  <a:pt x="0" y="161404"/>
                  <a:pt x="161404" y="0"/>
                  <a:pt x="360507" y="0"/>
                </a:cubicBezTo>
                <a:lnTo>
                  <a:pt x="3965492" y="0"/>
                </a:lnTo>
                <a:cubicBezTo>
                  <a:pt x="4164595" y="0"/>
                  <a:pt x="4325999" y="161404"/>
                  <a:pt x="4325999" y="360507"/>
                </a:cubicBezTo>
                <a:lnTo>
                  <a:pt x="4325999" y="1802492"/>
                </a:lnTo>
                <a:cubicBezTo>
                  <a:pt x="4325999" y="2001595"/>
                  <a:pt x="4164595" y="2162999"/>
                  <a:pt x="3965492" y="2162999"/>
                </a:cubicBezTo>
                <a:lnTo>
                  <a:pt x="360507" y="2162999"/>
                </a:lnTo>
                <a:cubicBezTo>
                  <a:pt x="161404" y="2162999"/>
                  <a:pt x="0" y="2001595"/>
                  <a:pt x="0" y="1802492"/>
                </a:cubicBezTo>
                <a:lnTo>
                  <a:pt x="0" y="360507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4169" tIns="174169" rIns="174169" bIns="174169" numCol="1" spcCol="1270" anchor="t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АНКЕТИРОВАНИЕ</a:t>
            </a:r>
            <a:endParaRPr lang="ru-RU" sz="1800" kern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4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использование психологических тестов (опросников) для измерения уровня профессиональной идентичности, мотивации и личностных особенностей курсантов образовательных организаций высшего образования Министерства обороны Российской Федерации. В ходе исследования применялись многочисленные методики </a:t>
            </a:r>
            <a:endParaRPr lang="ru-RU" sz="14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6329378" y="5174044"/>
            <a:ext cx="5395866" cy="1513625"/>
          </a:xfrm>
          <a:custGeom>
            <a:avLst/>
            <a:gdLst>
              <a:gd name="connsiteX0" fmla="*/ 0 w 4325999"/>
              <a:gd name="connsiteY0" fmla="*/ 360507 h 2162999"/>
              <a:gd name="connsiteX1" fmla="*/ 360507 w 4325999"/>
              <a:gd name="connsiteY1" fmla="*/ 0 h 2162999"/>
              <a:gd name="connsiteX2" fmla="*/ 3965492 w 4325999"/>
              <a:gd name="connsiteY2" fmla="*/ 0 h 2162999"/>
              <a:gd name="connsiteX3" fmla="*/ 4325999 w 4325999"/>
              <a:gd name="connsiteY3" fmla="*/ 360507 h 2162999"/>
              <a:gd name="connsiteX4" fmla="*/ 4325999 w 4325999"/>
              <a:gd name="connsiteY4" fmla="*/ 1802492 h 2162999"/>
              <a:gd name="connsiteX5" fmla="*/ 3965492 w 4325999"/>
              <a:gd name="connsiteY5" fmla="*/ 2162999 h 2162999"/>
              <a:gd name="connsiteX6" fmla="*/ 360507 w 4325999"/>
              <a:gd name="connsiteY6" fmla="*/ 2162999 h 2162999"/>
              <a:gd name="connsiteX7" fmla="*/ 0 w 4325999"/>
              <a:gd name="connsiteY7" fmla="*/ 1802492 h 2162999"/>
              <a:gd name="connsiteX8" fmla="*/ 0 w 4325999"/>
              <a:gd name="connsiteY8" fmla="*/ 360507 h 216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25999" h="2162999">
                <a:moveTo>
                  <a:pt x="0" y="360507"/>
                </a:moveTo>
                <a:cubicBezTo>
                  <a:pt x="0" y="161404"/>
                  <a:pt x="161404" y="0"/>
                  <a:pt x="360507" y="0"/>
                </a:cubicBezTo>
                <a:lnTo>
                  <a:pt x="3965492" y="0"/>
                </a:lnTo>
                <a:cubicBezTo>
                  <a:pt x="4164595" y="0"/>
                  <a:pt x="4325999" y="161404"/>
                  <a:pt x="4325999" y="360507"/>
                </a:cubicBezTo>
                <a:lnTo>
                  <a:pt x="4325999" y="1802492"/>
                </a:lnTo>
                <a:cubicBezTo>
                  <a:pt x="4325999" y="2001595"/>
                  <a:pt x="4164595" y="2162999"/>
                  <a:pt x="3965492" y="2162999"/>
                </a:cubicBezTo>
                <a:lnTo>
                  <a:pt x="360507" y="2162999"/>
                </a:lnTo>
                <a:cubicBezTo>
                  <a:pt x="161404" y="2162999"/>
                  <a:pt x="0" y="2001595"/>
                  <a:pt x="0" y="1802492"/>
                </a:cubicBezTo>
                <a:lnTo>
                  <a:pt x="0" y="360507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4169" tIns="174169" rIns="174169" bIns="174169" numCol="1" spcCol="1270" anchor="t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СТАТИСТИЧЕСКИЕ МЕТОДЫ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4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меры центральной тенденции (среднее арифметическое) и изменчивости (стандартное отклонение), критерий хи-квадрат (χ²) для таблиц сопряженности, коэффициент корреляции</a:t>
            </a:r>
            <a:endParaRPr lang="ru-RU" sz="14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466756" y="5174044"/>
            <a:ext cx="5395866" cy="1513625"/>
          </a:xfrm>
          <a:custGeom>
            <a:avLst/>
            <a:gdLst>
              <a:gd name="connsiteX0" fmla="*/ 0 w 4325999"/>
              <a:gd name="connsiteY0" fmla="*/ 360507 h 2162999"/>
              <a:gd name="connsiteX1" fmla="*/ 360507 w 4325999"/>
              <a:gd name="connsiteY1" fmla="*/ 0 h 2162999"/>
              <a:gd name="connsiteX2" fmla="*/ 3965492 w 4325999"/>
              <a:gd name="connsiteY2" fmla="*/ 0 h 2162999"/>
              <a:gd name="connsiteX3" fmla="*/ 4325999 w 4325999"/>
              <a:gd name="connsiteY3" fmla="*/ 360507 h 2162999"/>
              <a:gd name="connsiteX4" fmla="*/ 4325999 w 4325999"/>
              <a:gd name="connsiteY4" fmla="*/ 1802492 h 2162999"/>
              <a:gd name="connsiteX5" fmla="*/ 3965492 w 4325999"/>
              <a:gd name="connsiteY5" fmla="*/ 2162999 h 2162999"/>
              <a:gd name="connsiteX6" fmla="*/ 360507 w 4325999"/>
              <a:gd name="connsiteY6" fmla="*/ 2162999 h 2162999"/>
              <a:gd name="connsiteX7" fmla="*/ 0 w 4325999"/>
              <a:gd name="connsiteY7" fmla="*/ 1802492 h 2162999"/>
              <a:gd name="connsiteX8" fmla="*/ 0 w 4325999"/>
              <a:gd name="connsiteY8" fmla="*/ 360507 h 216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25999" h="2162999">
                <a:moveTo>
                  <a:pt x="0" y="360507"/>
                </a:moveTo>
                <a:cubicBezTo>
                  <a:pt x="0" y="161404"/>
                  <a:pt x="161404" y="0"/>
                  <a:pt x="360507" y="0"/>
                </a:cubicBezTo>
                <a:lnTo>
                  <a:pt x="3965492" y="0"/>
                </a:lnTo>
                <a:cubicBezTo>
                  <a:pt x="4164595" y="0"/>
                  <a:pt x="4325999" y="161404"/>
                  <a:pt x="4325999" y="360507"/>
                </a:cubicBezTo>
                <a:lnTo>
                  <a:pt x="4325999" y="1802492"/>
                </a:lnTo>
                <a:cubicBezTo>
                  <a:pt x="4325999" y="2001595"/>
                  <a:pt x="4164595" y="2162999"/>
                  <a:pt x="3965492" y="2162999"/>
                </a:cubicBezTo>
                <a:lnTo>
                  <a:pt x="360507" y="2162999"/>
                </a:lnTo>
                <a:cubicBezTo>
                  <a:pt x="161404" y="2162999"/>
                  <a:pt x="0" y="2001595"/>
                  <a:pt x="0" y="1802492"/>
                </a:cubicBezTo>
                <a:lnTo>
                  <a:pt x="0" y="360507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4169" tIns="174169" rIns="174169" bIns="174169" numCol="1" spcCol="1270" anchor="t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ЭКСПЕРИМЕНТ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4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Сравнение показателей профессиональной идентичности в экспериментальной и контрольной группах до и после применения программы формирования профессиональной идентичности курсантов</a:t>
            </a:r>
            <a:endParaRPr lang="ru-RU" sz="14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376" y="71718"/>
            <a:ext cx="41640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Методологическая база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586752" y="2230221"/>
            <a:ext cx="9018495" cy="2943823"/>
            <a:chOff x="0" y="0"/>
            <a:chExt cx="5215219" cy="5786758"/>
          </a:xfrm>
        </p:grpSpPr>
        <p:sp>
          <p:nvSpPr>
            <p:cNvPr id="14" name="Полилиния 13"/>
            <p:cNvSpPr/>
            <p:nvPr/>
          </p:nvSpPr>
          <p:spPr>
            <a:xfrm>
              <a:off x="1847241" y="2133010"/>
              <a:ext cx="1520738" cy="1520738"/>
            </a:xfrm>
            <a:custGeom>
              <a:avLst/>
              <a:gdLst>
                <a:gd name="connsiteX0" fmla="*/ 0 w 1520738"/>
                <a:gd name="connsiteY0" fmla="*/ 760369 h 1520738"/>
                <a:gd name="connsiteX1" fmla="*/ 760369 w 1520738"/>
                <a:gd name="connsiteY1" fmla="*/ 0 h 1520738"/>
                <a:gd name="connsiteX2" fmla="*/ 1520738 w 1520738"/>
                <a:gd name="connsiteY2" fmla="*/ 760369 h 1520738"/>
                <a:gd name="connsiteX3" fmla="*/ 760369 w 1520738"/>
                <a:gd name="connsiteY3" fmla="*/ 1520738 h 1520738"/>
                <a:gd name="connsiteX4" fmla="*/ 0 w 1520738"/>
                <a:gd name="connsiteY4" fmla="*/ 760369 h 152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738" h="1520738">
                  <a:moveTo>
                    <a:pt x="0" y="760369"/>
                  </a:moveTo>
                  <a:cubicBezTo>
                    <a:pt x="0" y="340429"/>
                    <a:pt x="340429" y="0"/>
                    <a:pt x="760369" y="0"/>
                  </a:cubicBezTo>
                  <a:cubicBezTo>
                    <a:pt x="1180309" y="0"/>
                    <a:pt x="1520738" y="340429"/>
                    <a:pt x="1520738" y="760369"/>
                  </a:cubicBezTo>
                  <a:cubicBezTo>
                    <a:pt x="1520738" y="1180309"/>
                    <a:pt x="1180309" y="1520738"/>
                    <a:pt x="760369" y="1520738"/>
                  </a:cubicBezTo>
                  <a:cubicBezTo>
                    <a:pt x="340429" y="1520738"/>
                    <a:pt x="0" y="1180309"/>
                    <a:pt x="0" y="760369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234137" tIns="234137" rIns="234137" bIns="234137" numCol="1" spcCol="1270" anchor="ctr" anchorCtr="0">
              <a:noAutofit/>
            </a:bodyPr>
            <a:lstStyle/>
            <a:p>
              <a:pPr marL="0" marR="0" lvl="0" algn="ctr" defTabSz="914400" eaLnBrk="1" fontAlgn="auto" latinLnBrk="0" hangingPunct="1">
                <a:spcBef>
                  <a:spcPts val="0"/>
                </a:spcBef>
                <a:spcAft>
                  <a:spcPts val="38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</a:rPr>
                <a:t>ПРОФЕССОНАЛЬНАЯ ИДЕНТИЧНОСТЬ</a:t>
              </a:r>
              <a:endPara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 rot="16200000">
              <a:off x="2378007" y="1749787"/>
              <a:ext cx="459206" cy="201499"/>
            </a:xfrm>
            <a:custGeom>
              <a:avLst/>
              <a:gdLst>
                <a:gd name="connsiteX0" fmla="*/ 0 w 324503"/>
                <a:gd name="connsiteY0" fmla="*/ 103410 h 517051"/>
                <a:gd name="connsiteX1" fmla="*/ 162252 w 324503"/>
                <a:gd name="connsiteY1" fmla="*/ 103410 h 517051"/>
                <a:gd name="connsiteX2" fmla="*/ 162252 w 324503"/>
                <a:gd name="connsiteY2" fmla="*/ 0 h 517051"/>
                <a:gd name="connsiteX3" fmla="*/ 324503 w 324503"/>
                <a:gd name="connsiteY3" fmla="*/ 258526 h 517051"/>
                <a:gd name="connsiteX4" fmla="*/ 162252 w 324503"/>
                <a:gd name="connsiteY4" fmla="*/ 517051 h 517051"/>
                <a:gd name="connsiteX5" fmla="*/ 162252 w 324503"/>
                <a:gd name="connsiteY5" fmla="*/ 413641 h 517051"/>
                <a:gd name="connsiteX6" fmla="*/ 0 w 324503"/>
                <a:gd name="connsiteY6" fmla="*/ 413641 h 517051"/>
                <a:gd name="connsiteX7" fmla="*/ 0 w 324503"/>
                <a:gd name="connsiteY7" fmla="*/ 103410 h 5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503" h="517051">
                  <a:moveTo>
                    <a:pt x="0" y="103410"/>
                  </a:moveTo>
                  <a:lnTo>
                    <a:pt x="162252" y="103410"/>
                  </a:lnTo>
                  <a:lnTo>
                    <a:pt x="162252" y="0"/>
                  </a:lnTo>
                  <a:lnTo>
                    <a:pt x="324503" y="258526"/>
                  </a:lnTo>
                  <a:lnTo>
                    <a:pt x="162252" y="517051"/>
                  </a:lnTo>
                  <a:lnTo>
                    <a:pt x="162252" y="413641"/>
                  </a:lnTo>
                  <a:lnTo>
                    <a:pt x="0" y="413641"/>
                  </a:lnTo>
                  <a:lnTo>
                    <a:pt x="0" y="103410"/>
                  </a:lnTo>
                  <a:close/>
                </a:path>
              </a:pathLst>
            </a:custGeom>
            <a:solidFill>
              <a:sysClr val="windowText" lastClr="000000">
                <a:tint val="60000"/>
                <a:hueOff val="0"/>
                <a:satOff val="0"/>
                <a:lumOff val="0"/>
                <a:alphaOff val="0"/>
              </a:sysClr>
            </a:solidFill>
            <a:ln>
              <a:noFill/>
            </a:ln>
            <a:effectLst/>
          </p:spPr>
          <p:txBody>
            <a:bodyPr spcFirstLastPara="0" vert="horz" wrap="square" lIns="-2" tIns="103410" rIns="97352" bIns="103409" numCol="1" spcCol="127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1847241" y="0"/>
              <a:ext cx="1520738" cy="1520738"/>
            </a:xfrm>
            <a:custGeom>
              <a:avLst/>
              <a:gdLst>
                <a:gd name="connsiteX0" fmla="*/ 0 w 1520738"/>
                <a:gd name="connsiteY0" fmla="*/ 760369 h 1520738"/>
                <a:gd name="connsiteX1" fmla="*/ 760369 w 1520738"/>
                <a:gd name="connsiteY1" fmla="*/ 0 h 1520738"/>
                <a:gd name="connsiteX2" fmla="*/ 1520738 w 1520738"/>
                <a:gd name="connsiteY2" fmla="*/ 760369 h 1520738"/>
                <a:gd name="connsiteX3" fmla="*/ 760369 w 1520738"/>
                <a:gd name="connsiteY3" fmla="*/ 1520738 h 1520738"/>
                <a:gd name="connsiteX4" fmla="*/ 0 w 1520738"/>
                <a:gd name="connsiteY4" fmla="*/ 760369 h 152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738" h="1520738">
                  <a:moveTo>
                    <a:pt x="0" y="760369"/>
                  </a:moveTo>
                  <a:cubicBezTo>
                    <a:pt x="0" y="340429"/>
                    <a:pt x="340429" y="0"/>
                    <a:pt x="760369" y="0"/>
                  </a:cubicBezTo>
                  <a:cubicBezTo>
                    <a:pt x="1180309" y="0"/>
                    <a:pt x="1520738" y="340429"/>
                    <a:pt x="1520738" y="760369"/>
                  </a:cubicBezTo>
                  <a:cubicBezTo>
                    <a:pt x="1520738" y="1180309"/>
                    <a:pt x="1180309" y="1520738"/>
                    <a:pt x="760369" y="1520738"/>
                  </a:cubicBezTo>
                  <a:cubicBezTo>
                    <a:pt x="340429" y="1520738"/>
                    <a:pt x="0" y="1180309"/>
                    <a:pt x="0" y="760369"/>
                  </a:cubicBezTo>
                  <a:close/>
                </a:path>
              </a:pathLst>
            </a:custGeom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ysClr val="windowText" lastClr="000000">
                  <a:shade val="80000"/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txBody>
            <a:bodyPr spcFirstLastPara="0" vert="horz" wrap="square" lIns="234137" tIns="234137" rIns="234137" bIns="234137" numCol="1" spcCol="1270" anchor="ctr" anchorCtr="0">
              <a:noAutofit/>
            </a:bodyPr>
            <a:lstStyle/>
            <a:p>
              <a:pPr marL="0" marR="0" lvl="0" algn="ctr" defTabSz="914400" eaLnBrk="1" fontAlgn="auto" latinLnBrk="0" hangingPunct="1"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ru-RU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</a:rPr>
                <a:t>Методика исследования профессиональной идентичности (МИПИ)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 rot="19800000">
              <a:off x="3361025" y="2106194"/>
              <a:ext cx="324503" cy="517051"/>
            </a:xfrm>
            <a:custGeom>
              <a:avLst/>
              <a:gdLst>
                <a:gd name="connsiteX0" fmla="*/ 0 w 324503"/>
                <a:gd name="connsiteY0" fmla="*/ 103410 h 517051"/>
                <a:gd name="connsiteX1" fmla="*/ 162252 w 324503"/>
                <a:gd name="connsiteY1" fmla="*/ 103410 h 517051"/>
                <a:gd name="connsiteX2" fmla="*/ 162252 w 324503"/>
                <a:gd name="connsiteY2" fmla="*/ 0 h 517051"/>
                <a:gd name="connsiteX3" fmla="*/ 324503 w 324503"/>
                <a:gd name="connsiteY3" fmla="*/ 258526 h 517051"/>
                <a:gd name="connsiteX4" fmla="*/ 162252 w 324503"/>
                <a:gd name="connsiteY4" fmla="*/ 517051 h 517051"/>
                <a:gd name="connsiteX5" fmla="*/ 162252 w 324503"/>
                <a:gd name="connsiteY5" fmla="*/ 413641 h 517051"/>
                <a:gd name="connsiteX6" fmla="*/ 0 w 324503"/>
                <a:gd name="connsiteY6" fmla="*/ 413641 h 517051"/>
                <a:gd name="connsiteX7" fmla="*/ 0 w 324503"/>
                <a:gd name="connsiteY7" fmla="*/ 103410 h 5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503" h="517051">
                  <a:moveTo>
                    <a:pt x="0" y="103410"/>
                  </a:moveTo>
                  <a:lnTo>
                    <a:pt x="162252" y="103410"/>
                  </a:lnTo>
                  <a:lnTo>
                    <a:pt x="162252" y="0"/>
                  </a:lnTo>
                  <a:lnTo>
                    <a:pt x="324503" y="258526"/>
                  </a:lnTo>
                  <a:lnTo>
                    <a:pt x="162252" y="517051"/>
                  </a:lnTo>
                  <a:lnTo>
                    <a:pt x="162252" y="413641"/>
                  </a:lnTo>
                  <a:lnTo>
                    <a:pt x="0" y="413641"/>
                  </a:lnTo>
                  <a:lnTo>
                    <a:pt x="0" y="103410"/>
                  </a:lnTo>
                  <a:close/>
                </a:path>
              </a:pathLst>
            </a:custGeom>
            <a:solidFill>
              <a:sysClr val="windowText" lastClr="000000">
                <a:tint val="60000"/>
                <a:hueOff val="0"/>
                <a:satOff val="0"/>
                <a:lumOff val="0"/>
                <a:alphaOff val="0"/>
              </a:sysClr>
            </a:solidFill>
            <a:ln>
              <a:noFill/>
            </a:ln>
            <a:effectLst/>
          </p:spPr>
          <p:txBody>
            <a:bodyPr spcFirstLastPara="0" vert="horz" wrap="square" lIns="-1" tIns="103410" rIns="97351" bIns="103409" numCol="1" spcCol="127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3694481" y="1066505"/>
              <a:ext cx="1520738" cy="1520738"/>
            </a:xfrm>
            <a:custGeom>
              <a:avLst/>
              <a:gdLst>
                <a:gd name="connsiteX0" fmla="*/ 0 w 1520738"/>
                <a:gd name="connsiteY0" fmla="*/ 760369 h 1520738"/>
                <a:gd name="connsiteX1" fmla="*/ 760369 w 1520738"/>
                <a:gd name="connsiteY1" fmla="*/ 0 h 1520738"/>
                <a:gd name="connsiteX2" fmla="*/ 1520738 w 1520738"/>
                <a:gd name="connsiteY2" fmla="*/ 760369 h 1520738"/>
                <a:gd name="connsiteX3" fmla="*/ 760369 w 1520738"/>
                <a:gd name="connsiteY3" fmla="*/ 1520738 h 1520738"/>
                <a:gd name="connsiteX4" fmla="*/ 0 w 1520738"/>
                <a:gd name="connsiteY4" fmla="*/ 760369 h 152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738" h="1520738">
                  <a:moveTo>
                    <a:pt x="0" y="760369"/>
                  </a:moveTo>
                  <a:cubicBezTo>
                    <a:pt x="0" y="340429"/>
                    <a:pt x="340429" y="0"/>
                    <a:pt x="760369" y="0"/>
                  </a:cubicBezTo>
                  <a:cubicBezTo>
                    <a:pt x="1180309" y="0"/>
                    <a:pt x="1520738" y="340429"/>
                    <a:pt x="1520738" y="760369"/>
                  </a:cubicBezTo>
                  <a:cubicBezTo>
                    <a:pt x="1520738" y="1180309"/>
                    <a:pt x="1180309" y="1520738"/>
                    <a:pt x="760369" y="1520738"/>
                  </a:cubicBezTo>
                  <a:cubicBezTo>
                    <a:pt x="340429" y="1520738"/>
                    <a:pt x="0" y="1180309"/>
                    <a:pt x="0" y="760369"/>
                  </a:cubicBezTo>
                  <a:close/>
                </a:path>
              </a:pathLst>
            </a:custGeom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ysClr val="windowText" lastClr="000000">
                  <a:shade val="80000"/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txBody>
            <a:bodyPr spcFirstLastPara="0" vert="horz" wrap="square" lIns="234137" tIns="234137" rIns="234137" bIns="234137" numCol="1" spcCol="1270" anchor="ctr" anchorCtr="0">
              <a:noAutofit/>
            </a:bodyPr>
            <a:lstStyle/>
            <a:p>
              <a:pPr marL="0" marR="0" lvl="0" algn="ctr" defTabSz="914400" eaLnBrk="1" fontAlgn="auto" latinLnBrk="0" hangingPunct="1">
                <a:spcBef>
                  <a:spcPts val="0"/>
                </a:spcBef>
                <a:spcAft>
                  <a:spcPts val="38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</a:rPr>
                <a:t>Мотивы выбора профессии Р.В. Овчаровой</a:t>
              </a:r>
              <a:endParaRPr kumimoji="0" lang="ru-RU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 rot="1800000">
              <a:off x="3361025" y="3163514"/>
              <a:ext cx="324503" cy="517051"/>
            </a:xfrm>
            <a:custGeom>
              <a:avLst/>
              <a:gdLst>
                <a:gd name="connsiteX0" fmla="*/ 0 w 324503"/>
                <a:gd name="connsiteY0" fmla="*/ 103410 h 517051"/>
                <a:gd name="connsiteX1" fmla="*/ 162252 w 324503"/>
                <a:gd name="connsiteY1" fmla="*/ 103410 h 517051"/>
                <a:gd name="connsiteX2" fmla="*/ 162252 w 324503"/>
                <a:gd name="connsiteY2" fmla="*/ 0 h 517051"/>
                <a:gd name="connsiteX3" fmla="*/ 324503 w 324503"/>
                <a:gd name="connsiteY3" fmla="*/ 258526 h 517051"/>
                <a:gd name="connsiteX4" fmla="*/ 162252 w 324503"/>
                <a:gd name="connsiteY4" fmla="*/ 517051 h 517051"/>
                <a:gd name="connsiteX5" fmla="*/ 162252 w 324503"/>
                <a:gd name="connsiteY5" fmla="*/ 413641 h 517051"/>
                <a:gd name="connsiteX6" fmla="*/ 0 w 324503"/>
                <a:gd name="connsiteY6" fmla="*/ 413641 h 517051"/>
                <a:gd name="connsiteX7" fmla="*/ 0 w 324503"/>
                <a:gd name="connsiteY7" fmla="*/ 103410 h 5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503" h="517051">
                  <a:moveTo>
                    <a:pt x="0" y="103410"/>
                  </a:moveTo>
                  <a:lnTo>
                    <a:pt x="162252" y="103410"/>
                  </a:lnTo>
                  <a:lnTo>
                    <a:pt x="162252" y="0"/>
                  </a:lnTo>
                  <a:lnTo>
                    <a:pt x="324503" y="258526"/>
                  </a:lnTo>
                  <a:lnTo>
                    <a:pt x="162252" y="517051"/>
                  </a:lnTo>
                  <a:lnTo>
                    <a:pt x="162252" y="413641"/>
                  </a:lnTo>
                  <a:lnTo>
                    <a:pt x="0" y="413641"/>
                  </a:lnTo>
                  <a:lnTo>
                    <a:pt x="0" y="103410"/>
                  </a:lnTo>
                  <a:close/>
                </a:path>
              </a:pathLst>
            </a:custGeom>
            <a:solidFill>
              <a:sysClr val="windowText" lastClr="000000">
                <a:tint val="60000"/>
                <a:hueOff val="0"/>
                <a:satOff val="0"/>
                <a:lumOff val="0"/>
                <a:alphaOff val="0"/>
              </a:sysClr>
            </a:solidFill>
            <a:ln>
              <a:noFill/>
            </a:ln>
            <a:effectLst/>
          </p:spPr>
          <p:txBody>
            <a:bodyPr spcFirstLastPara="0" vert="horz" wrap="square" lIns="-1" tIns="103409" rIns="97351" bIns="103410" numCol="1" spcCol="127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3694481" y="3199515"/>
              <a:ext cx="1520738" cy="1520738"/>
            </a:xfrm>
            <a:custGeom>
              <a:avLst/>
              <a:gdLst>
                <a:gd name="connsiteX0" fmla="*/ 0 w 1520738"/>
                <a:gd name="connsiteY0" fmla="*/ 760369 h 1520738"/>
                <a:gd name="connsiteX1" fmla="*/ 760369 w 1520738"/>
                <a:gd name="connsiteY1" fmla="*/ 0 h 1520738"/>
                <a:gd name="connsiteX2" fmla="*/ 1520738 w 1520738"/>
                <a:gd name="connsiteY2" fmla="*/ 760369 h 1520738"/>
                <a:gd name="connsiteX3" fmla="*/ 760369 w 1520738"/>
                <a:gd name="connsiteY3" fmla="*/ 1520738 h 1520738"/>
                <a:gd name="connsiteX4" fmla="*/ 0 w 1520738"/>
                <a:gd name="connsiteY4" fmla="*/ 760369 h 152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738" h="1520738">
                  <a:moveTo>
                    <a:pt x="0" y="760369"/>
                  </a:moveTo>
                  <a:cubicBezTo>
                    <a:pt x="0" y="340429"/>
                    <a:pt x="340429" y="0"/>
                    <a:pt x="760369" y="0"/>
                  </a:cubicBezTo>
                  <a:cubicBezTo>
                    <a:pt x="1180309" y="0"/>
                    <a:pt x="1520738" y="340429"/>
                    <a:pt x="1520738" y="760369"/>
                  </a:cubicBezTo>
                  <a:cubicBezTo>
                    <a:pt x="1520738" y="1180309"/>
                    <a:pt x="1180309" y="1520738"/>
                    <a:pt x="760369" y="1520738"/>
                  </a:cubicBezTo>
                  <a:cubicBezTo>
                    <a:pt x="340429" y="1520738"/>
                    <a:pt x="0" y="1180309"/>
                    <a:pt x="0" y="760369"/>
                  </a:cubicBezTo>
                  <a:close/>
                </a:path>
              </a:pathLst>
            </a:custGeom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ysClr val="windowText" lastClr="000000">
                  <a:shade val="80000"/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txBody>
            <a:bodyPr spcFirstLastPara="0" vert="horz" wrap="square" lIns="234137" tIns="234137" rIns="234137" bIns="234137" numCol="1" spcCol="1270" anchor="ctr" anchorCtr="0">
              <a:noAutofit/>
            </a:bodyPr>
            <a:lstStyle/>
            <a:p>
              <a:pPr marL="0" marR="0" lvl="0" algn="ctr" defTabSz="914400" eaLnBrk="1" fontAlgn="auto" latinLnBrk="0" hangingPunct="1">
                <a:spcBef>
                  <a:spcPts val="0"/>
                </a:spcBef>
                <a:spcAft>
                  <a:spcPts val="38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</a:rPr>
                <a:t>Якоря карьеры Э. Шейна</a:t>
              </a:r>
              <a:endParaRPr kumimoji="0" lang="ru-RU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Полилиния 20"/>
            <p:cNvSpPr/>
            <p:nvPr/>
          </p:nvSpPr>
          <p:spPr>
            <a:xfrm rot="5400000">
              <a:off x="2378007" y="3864431"/>
              <a:ext cx="459206" cy="201499"/>
            </a:xfrm>
            <a:custGeom>
              <a:avLst/>
              <a:gdLst>
                <a:gd name="connsiteX0" fmla="*/ 0 w 324503"/>
                <a:gd name="connsiteY0" fmla="*/ 103410 h 517051"/>
                <a:gd name="connsiteX1" fmla="*/ 162252 w 324503"/>
                <a:gd name="connsiteY1" fmla="*/ 103410 h 517051"/>
                <a:gd name="connsiteX2" fmla="*/ 162252 w 324503"/>
                <a:gd name="connsiteY2" fmla="*/ 0 h 517051"/>
                <a:gd name="connsiteX3" fmla="*/ 324503 w 324503"/>
                <a:gd name="connsiteY3" fmla="*/ 258526 h 517051"/>
                <a:gd name="connsiteX4" fmla="*/ 162252 w 324503"/>
                <a:gd name="connsiteY4" fmla="*/ 517051 h 517051"/>
                <a:gd name="connsiteX5" fmla="*/ 162252 w 324503"/>
                <a:gd name="connsiteY5" fmla="*/ 413641 h 517051"/>
                <a:gd name="connsiteX6" fmla="*/ 0 w 324503"/>
                <a:gd name="connsiteY6" fmla="*/ 413641 h 517051"/>
                <a:gd name="connsiteX7" fmla="*/ 0 w 324503"/>
                <a:gd name="connsiteY7" fmla="*/ 103410 h 5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503" h="517051">
                  <a:moveTo>
                    <a:pt x="0" y="103410"/>
                  </a:moveTo>
                  <a:lnTo>
                    <a:pt x="162252" y="103410"/>
                  </a:lnTo>
                  <a:lnTo>
                    <a:pt x="162252" y="0"/>
                  </a:lnTo>
                  <a:lnTo>
                    <a:pt x="324503" y="258526"/>
                  </a:lnTo>
                  <a:lnTo>
                    <a:pt x="162252" y="517051"/>
                  </a:lnTo>
                  <a:lnTo>
                    <a:pt x="162252" y="413641"/>
                  </a:lnTo>
                  <a:lnTo>
                    <a:pt x="0" y="413641"/>
                  </a:lnTo>
                  <a:lnTo>
                    <a:pt x="0" y="103410"/>
                  </a:lnTo>
                  <a:close/>
                </a:path>
              </a:pathLst>
            </a:custGeom>
            <a:solidFill>
              <a:sysClr val="windowText" lastClr="000000">
                <a:tint val="60000"/>
                <a:hueOff val="0"/>
                <a:satOff val="0"/>
                <a:lumOff val="0"/>
                <a:alphaOff val="0"/>
              </a:sysClr>
            </a:solidFill>
            <a:ln>
              <a:noFill/>
            </a:ln>
            <a:effectLst/>
          </p:spPr>
          <p:txBody>
            <a:bodyPr spcFirstLastPara="0" vert="horz" wrap="square" lIns="0" tIns="103408" rIns="97350" bIns="103411" numCol="1" spcCol="127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1847241" y="4266020"/>
              <a:ext cx="1520738" cy="1520738"/>
            </a:xfrm>
            <a:custGeom>
              <a:avLst/>
              <a:gdLst>
                <a:gd name="connsiteX0" fmla="*/ 0 w 1520738"/>
                <a:gd name="connsiteY0" fmla="*/ 760369 h 1520738"/>
                <a:gd name="connsiteX1" fmla="*/ 760369 w 1520738"/>
                <a:gd name="connsiteY1" fmla="*/ 0 h 1520738"/>
                <a:gd name="connsiteX2" fmla="*/ 1520738 w 1520738"/>
                <a:gd name="connsiteY2" fmla="*/ 760369 h 1520738"/>
                <a:gd name="connsiteX3" fmla="*/ 760369 w 1520738"/>
                <a:gd name="connsiteY3" fmla="*/ 1520738 h 1520738"/>
                <a:gd name="connsiteX4" fmla="*/ 0 w 1520738"/>
                <a:gd name="connsiteY4" fmla="*/ 760369 h 152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738" h="1520738">
                  <a:moveTo>
                    <a:pt x="0" y="760369"/>
                  </a:moveTo>
                  <a:cubicBezTo>
                    <a:pt x="0" y="340429"/>
                    <a:pt x="340429" y="0"/>
                    <a:pt x="760369" y="0"/>
                  </a:cubicBezTo>
                  <a:cubicBezTo>
                    <a:pt x="1180309" y="0"/>
                    <a:pt x="1520738" y="340429"/>
                    <a:pt x="1520738" y="760369"/>
                  </a:cubicBezTo>
                  <a:cubicBezTo>
                    <a:pt x="1520738" y="1180309"/>
                    <a:pt x="1180309" y="1520738"/>
                    <a:pt x="760369" y="1520738"/>
                  </a:cubicBezTo>
                  <a:cubicBezTo>
                    <a:pt x="340429" y="1520738"/>
                    <a:pt x="0" y="1180309"/>
                    <a:pt x="0" y="760369"/>
                  </a:cubicBezTo>
                  <a:close/>
                </a:path>
              </a:pathLst>
            </a:custGeom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ysClr val="windowText" lastClr="000000">
                  <a:shade val="80000"/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txBody>
            <a:bodyPr spcFirstLastPara="0" vert="horz" wrap="square" lIns="234137" tIns="234137" rIns="234137" bIns="234137" numCol="1" spcCol="1270" anchor="ctr" anchorCtr="0">
              <a:noAutofit/>
            </a:bodyPr>
            <a:lstStyle/>
            <a:p>
              <a:pPr marL="0" marR="0" lvl="0" algn="ctr" defTabSz="914400" eaLnBrk="1" fontAlgn="auto" latinLnBrk="0" hangingPunct="1">
                <a:spcBef>
                  <a:spcPts val="0"/>
                </a:spcBef>
                <a:spcAft>
                  <a:spcPts val="38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</a:rPr>
                <a:t>Опросник профессионального самоотношения К. В Карпинского</a:t>
              </a:r>
              <a:endParaRPr kumimoji="0" lang="ru-RU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 rot="19800000">
              <a:off x="1529692" y="3163513"/>
              <a:ext cx="324503" cy="517052"/>
            </a:xfrm>
            <a:custGeom>
              <a:avLst/>
              <a:gdLst>
                <a:gd name="connsiteX0" fmla="*/ 0 w 324503"/>
                <a:gd name="connsiteY0" fmla="*/ 103410 h 517051"/>
                <a:gd name="connsiteX1" fmla="*/ 162252 w 324503"/>
                <a:gd name="connsiteY1" fmla="*/ 103410 h 517051"/>
                <a:gd name="connsiteX2" fmla="*/ 162252 w 324503"/>
                <a:gd name="connsiteY2" fmla="*/ 0 h 517051"/>
                <a:gd name="connsiteX3" fmla="*/ 324503 w 324503"/>
                <a:gd name="connsiteY3" fmla="*/ 258526 h 517051"/>
                <a:gd name="connsiteX4" fmla="*/ 162252 w 324503"/>
                <a:gd name="connsiteY4" fmla="*/ 517051 h 517051"/>
                <a:gd name="connsiteX5" fmla="*/ 162252 w 324503"/>
                <a:gd name="connsiteY5" fmla="*/ 413641 h 517051"/>
                <a:gd name="connsiteX6" fmla="*/ 0 w 324503"/>
                <a:gd name="connsiteY6" fmla="*/ 413641 h 517051"/>
                <a:gd name="connsiteX7" fmla="*/ 0 w 324503"/>
                <a:gd name="connsiteY7" fmla="*/ 103410 h 5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503" h="517051">
                  <a:moveTo>
                    <a:pt x="324503" y="413641"/>
                  </a:moveTo>
                  <a:lnTo>
                    <a:pt x="162251" y="413641"/>
                  </a:lnTo>
                  <a:lnTo>
                    <a:pt x="162251" y="517051"/>
                  </a:lnTo>
                  <a:lnTo>
                    <a:pt x="0" y="258525"/>
                  </a:lnTo>
                  <a:lnTo>
                    <a:pt x="162251" y="0"/>
                  </a:lnTo>
                  <a:lnTo>
                    <a:pt x="162251" y="103410"/>
                  </a:lnTo>
                  <a:lnTo>
                    <a:pt x="324503" y="103410"/>
                  </a:lnTo>
                  <a:lnTo>
                    <a:pt x="324503" y="413641"/>
                  </a:lnTo>
                  <a:close/>
                </a:path>
              </a:pathLst>
            </a:custGeom>
            <a:solidFill>
              <a:sysClr val="windowText" lastClr="000000">
                <a:tint val="60000"/>
                <a:hueOff val="0"/>
                <a:satOff val="0"/>
                <a:lumOff val="0"/>
                <a:alphaOff val="0"/>
              </a:sysClr>
            </a:solidFill>
            <a:ln>
              <a:noFill/>
            </a:ln>
            <a:effectLst/>
          </p:spPr>
          <p:txBody>
            <a:bodyPr spcFirstLastPara="0" vert="horz" wrap="square" lIns="97351" tIns="103411" rIns="-1" bIns="103409" numCol="1" spcCol="127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0" y="3199515"/>
              <a:ext cx="1520738" cy="1520738"/>
            </a:xfrm>
            <a:custGeom>
              <a:avLst/>
              <a:gdLst>
                <a:gd name="connsiteX0" fmla="*/ 0 w 1520738"/>
                <a:gd name="connsiteY0" fmla="*/ 760369 h 1520738"/>
                <a:gd name="connsiteX1" fmla="*/ 760369 w 1520738"/>
                <a:gd name="connsiteY1" fmla="*/ 0 h 1520738"/>
                <a:gd name="connsiteX2" fmla="*/ 1520738 w 1520738"/>
                <a:gd name="connsiteY2" fmla="*/ 760369 h 1520738"/>
                <a:gd name="connsiteX3" fmla="*/ 760369 w 1520738"/>
                <a:gd name="connsiteY3" fmla="*/ 1520738 h 1520738"/>
                <a:gd name="connsiteX4" fmla="*/ 0 w 1520738"/>
                <a:gd name="connsiteY4" fmla="*/ 760369 h 152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738" h="1520738">
                  <a:moveTo>
                    <a:pt x="0" y="760369"/>
                  </a:moveTo>
                  <a:cubicBezTo>
                    <a:pt x="0" y="340429"/>
                    <a:pt x="340429" y="0"/>
                    <a:pt x="760369" y="0"/>
                  </a:cubicBezTo>
                  <a:cubicBezTo>
                    <a:pt x="1180309" y="0"/>
                    <a:pt x="1520738" y="340429"/>
                    <a:pt x="1520738" y="760369"/>
                  </a:cubicBezTo>
                  <a:cubicBezTo>
                    <a:pt x="1520738" y="1180309"/>
                    <a:pt x="1180309" y="1520738"/>
                    <a:pt x="760369" y="1520738"/>
                  </a:cubicBezTo>
                  <a:cubicBezTo>
                    <a:pt x="340429" y="1520738"/>
                    <a:pt x="0" y="1180309"/>
                    <a:pt x="0" y="760369"/>
                  </a:cubicBezTo>
                  <a:close/>
                </a:path>
              </a:pathLst>
            </a:custGeom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ysClr val="windowText" lastClr="000000">
                  <a:shade val="80000"/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txBody>
            <a:bodyPr spcFirstLastPara="0" vert="horz" wrap="square" lIns="234137" tIns="234137" rIns="234137" bIns="234137" numCol="1" spcCol="1270" anchor="ctr" anchorCtr="0">
              <a:noAutofit/>
            </a:bodyPr>
            <a:lstStyle/>
            <a:p>
              <a:pPr marL="0" marR="0" lvl="0" algn="ctr" defTabSz="914400" eaLnBrk="1" fontAlgn="auto" latinLnBrk="0" hangingPunct="1">
                <a:spcBef>
                  <a:spcPts val="0"/>
                </a:spcBef>
                <a:spcAft>
                  <a:spcPts val="38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</a:rPr>
                <a:t>Удовлетворённость профессией А.А. Киссель</a:t>
              </a:r>
              <a:endParaRPr kumimoji="0" lang="ru-RU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" name="Полилиния 24"/>
            <p:cNvSpPr/>
            <p:nvPr/>
          </p:nvSpPr>
          <p:spPr>
            <a:xfrm rot="23400000">
              <a:off x="1529692" y="2106193"/>
              <a:ext cx="324503" cy="517052"/>
            </a:xfrm>
            <a:custGeom>
              <a:avLst/>
              <a:gdLst>
                <a:gd name="connsiteX0" fmla="*/ 0 w 324503"/>
                <a:gd name="connsiteY0" fmla="*/ 103410 h 517051"/>
                <a:gd name="connsiteX1" fmla="*/ 162252 w 324503"/>
                <a:gd name="connsiteY1" fmla="*/ 103410 h 517051"/>
                <a:gd name="connsiteX2" fmla="*/ 162252 w 324503"/>
                <a:gd name="connsiteY2" fmla="*/ 0 h 517051"/>
                <a:gd name="connsiteX3" fmla="*/ 324503 w 324503"/>
                <a:gd name="connsiteY3" fmla="*/ 258526 h 517051"/>
                <a:gd name="connsiteX4" fmla="*/ 162252 w 324503"/>
                <a:gd name="connsiteY4" fmla="*/ 517051 h 517051"/>
                <a:gd name="connsiteX5" fmla="*/ 162252 w 324503"/>
                <a:gd name="connsiteY5" fmla="*/ 413641 h 517051"/>
                <a:gd name="connsiteX6" fmla="*/ 0 w 324503"/>
                <a:gd name="connsiteY6" fmla="*/ 413641 h 517051"/>
                <a:gd name="connsiteX7" fmla="*/ 0 w 324503"/>
                <a:gd name="connsiteY7" fmla="*/ 103410 h 5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503" h="517051">
                  <a:moveTo>
                    <a:pt x="324503" y="413641"/>
                  </a:moveTo>
                  <a:lnTo>
                    <a:pt x="162251" y="413641"/>
                  </a:lnTo>
                  <a:lnTo>
                    <a:pt x="162251" y="517051"/>
                  </a:lnTo>
                  <a:lnTo>
                    <a:pt x="0" y="258525"/>
                  </a:lnTo>
                  <a:lnTo>
                    <a:pt x="162251" y="0"/>
                  </a:lnTo>
                  <a:lnTo>
                    <a:pt x="162251" y="103410"/>
                  </a:lnTo>
                  <a:lnTo>
                    <a:pt x="324503" y="103410"/>
                  </a:lnTo>
                  <a:lnTo>
                    <a:pt x="324503" y="413641"/>
                  </a:lnTo>
                  <a:close/>
                </a:path>
              </a:pathLst>
            </a:custGeom>
            <a:solidFill>
              <a:sysClr val="windowText" lastClr="000000">
                <a:tint val="60000"/>
                <a:hueOff val="0"/>
                <a:satOff val="0"/>
                <a:lumOff val="0"/>
                <a:alphaOff val="0"/>
              </a:sysClr>
            </a:solidFill>
            <a:ln>
              <a:noFill/>
            </a:ln>
            <a:effectLst/>
          </p:spPr>
          <p:txBody>
            <a:bodyPr spcFirstLastPara="0" vert="horz" wrap="square" lIns="97351" tIns="103410" rIns="-1" bIns="103410" numCol="1" spcCol="127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0" y="1066504"/>
              <a:ext cx="1520738" cy="1667256"/>
            </a:xfrm>
            <a:custGeom>
              <a:avLst/>
              <a:gdLst>
                <a:gd name="connsiteX0" fmla="*/ 0 w 1520738"/>
                <a:gd name="connsiteY0" fmla="*/ 760369 h 1520738"/>
                <a:gd name="connsiteX1" fmla="*/ 760369 w 1520738"/>
                <a:gd name="connsiteY1" fmla="*/ 0 h 1520738"/>
                <a:gd name="connsiteX2" fmla="*/ 1520738 w 1520738"/>
                <a:gd name="connsiteY2" fmla="*/ 760369 h 1520738"/>
                <a:gd name="connsiteX3" fmla="*/ 760369 w 1520738"/>
                <a:gd name="connsiteY3" fmla="*/ 1520738 h 1520738"/>
                <a:gd name="connsiteX4" fmla="*/ 0 w 1520738"/>
                <a:gd name="connsiteY4" fmla="*/ 760369 h 152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738" h="1520738">
                  <a:moveTo>
                    <a:pt x="0" y="760369"/>
                  </a:moveTo>
                  <a:cubicBezTo>
                    <a:pt x="0" y="340429"/>
                    <a:pt x="340429" y="0"/>
                    <a:pt x="760369" y="0"/>
                  </a:cubicBezTo>
                  <a:cubicBezTo>
                    <a:pt x="1180309" y="0"/>
                    <a:pt x="1520738" y="340429"/>
                    <a:pt x="1520738" y="760369"/>
                  </a:cubicBezTo>
                  <a:cubicBezTo>
                    <a:pt x="1520738" y="1180309"/>
                    <a:pt x="1180309" y="1520738"/>
                    <a:pt x="760369" y="1520738"/>
                  </a:cubicBezTo>
                  <a:cubicBezTo>
                    <a:pt x="340429" y="1520738"/>
                    <a:pt x="0" y="1180309"/>
                    <a:pt x="0" y="760369"/>
                  </a:cubicBezTo>
                  <a:close/>
                </a:path>
              </a:pathLst>
            </a:custGeom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ysClr val="windowText" lastClr="000000">
                  <a:shade val="80000"/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txBody>
            <a:bodyPr spcFirstLastPara="0" vert="horz" wrap="square" lIns="234137" tIns="234137" rIns="234137" bIns="234137" numCol="1" spcCol="1270" anchor="ctr" anchorCtr="0">
              <a:noAutofit/>
            </a:bodyPr>
            <a:lstStyle/>
            <a:p>
              <a:pPr marL="0" marR="0" lvl="0" algn="ctr" defTabSz="914400" eaLnBrk="1" fontAlgn="auto" latinLnBrk="0" hangingPunct="1">
                <a:spcBef>
                  <a:spcPts val="0"/>
                </a:spcBef>
                <a:spcAft>
                  <a:spcPts val="38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</a:rPr>
                <a:t>Методика изучения статусов профессиональной идентичности (А. А. Азбель)</a:t>
              </a:r>
              <a:endParaRPr kumimoji="0" lang="ru-RU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0602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376" y="71718"/>
            <a:ext cx="4360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(1)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38343217"/>
              </p:ext>
            </p:extLst>
          </p:nvPr>
        </p:nvGraphicFramePr>
        <p:xfrm>
          <a:off x="412376" y="916889"/>
          <a:ext cx="11540566" cy="4040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4174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376" y="71718"/>
            <a:ext cx="4360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(2)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90064833"/>
              </p:ext>
            </p:extLst>
          </p:nvPr>
        </p:nvGraphicFramePr>
        <p:xfrm>
          <a:off x="412376" y="699248"/>
          <a:ext cx="11540566" cy="5907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060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376" y="71718"/>
            <a:ext cx="4360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(3)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59467084"/>
              </p:ext>
            </p:extLst>
          </p:nvPr>
        </p:nvGraphicFramePr>
        <p:xfrm>
          <a:off x="412376" y="916889"/>
          <a:ext cx="11540566" cy="5519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89145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2376" y="71718"/>
            <a:ext cx="4360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(4)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13422536"/>
              </p:ext>
            </p:extLst>
          </p:nvPr>
        </p:nvGraphicFramePr>
        <p:xfrm>
          <a:off x="412376" y="916888"/>
          <a:ext cx="11540566" cy="551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39001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1448</Words>
  <Application>Microsoft Office PowerPoint</Application>
  <PresentationFormat>Широкоэкранный</PresentationFormat>
  <Paragraphs>76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ПСИХОЛОГИЧЕСКИЕ ОСОБЕННОСТИ РАЗВИТИЯ ПРОФЕССИОНАЛЬНОЙ ИДЕНТИЧНОСТИ КУРСАНТОВ ВОЕННЫХ ОБРАЗОВАТЕЛЬНЫХ ОРГАНИЗАЦИЙ ВЫСШЕГО ОБРАЗОВАНИЯ МИНИСТЕРСТВА ОБОРОНЫ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ПСИХОЛОГИЧЕСКИЕ ОСОБЕННОСТИ РАЗВИТИЯ ПРОФЕССИОНАЛЬНОЙ ИДЕНТИЧНОСТИ КУРСАНТОВ ВОЕННЫХ ОБРАЗОВАТЕЛЬНЫХ ОРГАНИЗАЦИЙ ВЫСШЕГО ОБРАЗОВАНИЯ МИНИСТЕРСТВА ОБОРОНЫ РОССИЙСКОЙ ФЕДЕРАЦИИ</dc:title>
  <dc:creator>Гизатулин_РФ</dc:creator>
  <cp:lastModifiedBy>Гизатулин_РФ</cp:lastModifiedBy>
  <cp:revision>19</cp:revision>
  <dcterms:created xsi:type="dcterms:W3CDTF">2025-04-21T01:49:10Z</dcterms:created>
  <dcterms:modified xsi:type="dcterms:W3CDTF">2025-04-21T03:10:34Z</dcterms:modified>
</cp:coreProperties>
</file>